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0" r:id="rId3"/>
    <p:sldId id="422" r:id="rId4"/>
    <p:sldId id="257" r:id="rId5"/>
    <p:sldId id="258" r:id="rId6"/>
    <p:sldId id="259" r:id="rId7"/>
    <p:sldId id="420" r:id="rId8"/>
    <p:sldId id="421" r:id="rId9"/>
    <p:sldId id="415" r:id="rId10"/>
    <p:sldId id="324" r:id="rId11"/>
    <p:sldId id="416" r:id="rId12"/>
    <p:sldId id="417" r:id="rId13"/>
    <p:sldId id="419" r:id="rId14"/>
    <p:sldId id="418"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Stijl, lich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15"/>
  </p:normalViewPr>
  <p:slideViewPr>
    <p:cSldViewPr snapToGrid="0" snapToObjects="1">
      <p:cViewPr varScale="1">
        <p:scale>
          <a:sx n="106" d="100"/>
          <a:sy n="106" d="100"/>
        </p:scale>
        <p:origin x="79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69355B-578A-724A-BB51-2E0909780E0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AA875D3B-359F-934C-A63C-0AE0A2F57B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35DBF16C-2F86-A948-BF43-9F478D78734D}"/>
              </a:ext>
            </a:extLst>
          </p:cNvPr>
          <p:cNvSpPr>
            <a:spLocks noGrp="1"/>
          </p:cNvSpPr>
          <p:nvPr>
            <p:ph type="dt" sz="half" idx="10"/>
          </p:nvPr>
        </p:nvSpPr>
        <p:spPr/>
        <p:txBody>
          <a:bodyPr/>
          <a:lstStyle/>
          <a:p>
            <a:fld id="{34DEA737-1784-7F4B-88B5-A7E569DCFCA8}" type="datetimeFigureOut">
              <a:rPr lang="nl-NL" smtClean="0"/>
              <a:t>15-01-21</a:t>
            </a:fld>
            <a:endParaRPr lang="nl-NL"/>
          </a:p>
        </p:txBody>
      </p:sp>
      <p:sp>
        <p:nvSpPr>
          <p:cNvPr id="5" name="Tijdelijke aanduiding voor voettekst 4">
            <a:extLst>
              <a:ext uri="{FF2B5EF4-FFF2-40B4-BE49-F238E27FC236}">
                <a16:creationId xmlns:a16="http://schemas.microsoft.com/office/drawing/2014/main" id="{0933EE60-2DFC-7846-AF32-1D67E0C9E2D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22C6E95-4B84-8C4B-867B-3A40B26CDACC}"/>
              </a:ext>
            </a:extLst>
          </p:cNvPr>
          <p:cNvSpPr>
            <a:spLocks noGrp="1"/>
          </p:cNvSpPr>
          <p:nvPr>
            <p:ph type="sldNum" sz="quarter" idx="12"/>
          </p:nvPr>
        </p:nvSpPr>
        <p:spPr/>
        <p:txBody>
          <a:bodyPr/>
          <a:lstStyle/>
          <a:p>
            <a:fld id="{B264E1AE-F816-2648-ABC9-CF67994A74FA}" type="slidenum">
              <a:rPr lang="nl-NL" smtClean="0"/>
              <a:t>‹nr.›</a:t>
            </a:fld>
            <a:endParaRPr lang="nl-NL"/>
          </a:p>
        </p:txBody>
      </p:sp>
    </p:spTree>
    <p:extLst>
      <p:ext uri="{BB962C8B-B14F-4D97-AF65-F5344CB8AC3E}">
        <p14:creationId xmlns:p14="http://schemas.microsoft.com/office/powerpoint/2010/main" val="3993698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BB74C8-1364-3842-B807-FBBF93A4D97E}"/>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6E229ACF-DEF8-964C-8741-0F6C9A1EF0D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0D766B6-DCEF-B940-A494-C7F931F10DB5}"/>
              </a:ext>
            </a:extLst>
          </p:cNvPr>
          <p:cNvSpPr>
            <a:spLocks noGrp="1"/>
          </p:cNvSpPr>
          <p:nvPr>
            <p:ph type="dt" sz="half" idx="10"/>
          </p:nvPr>
        </p:nvSpPr>
        <p:spPr/>
        <p:txBody>
          <a:bodyPr/>
          <a:lstStyle/>
          <a:p>
            <a:fld id="{34DEA737-1784-7F4B-88B5-A7E569DCFCA8}" type="datetimeFigureOut">
              <a:rPr lang="nl-NL" smtClean="0"/>
              <a:t>15-01-21</a:t>
            </a:fld>
            <a:endParaRPr lang="nl-NL"/>
          </a:p>
        </p:txBody>
      </p:sp>
      <p:sp>
        <p:nvSpPr>
          <p:cNvPr id="5" name="Tijdelijke aanduiding voor voettekst 4">
            <a:extLst>
              <a:ext uri="{FF2B5EF4-FFF2-40B4-BE49-F238E27FC236}">
                <a16:creationId xmlns:a16="http://schemas.microsoft.com/office/drawing/2014/main" id="{58433805-2742-C443-8014-EBF6371B1C3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1A24FE0-25B9-A140-ADBA-FE9E210D1CD9}"/>
              </a:ext>
            </a:extLst>
          </p:cNvPr>
          <p:cNvSpPr>
            <a:spLocks noGrp="1"/>
          </p:cNvSpPr>
          <p:nvPr>
            <p:ph type="sldNum" sz="quarter" idx="12"/>
          </p:nvPr>
        </p:nvSpPr>
        <p:spPr/>
        <p:txBody>
          <a:bodyPr/>
          <a:lstStyle/>
          <a:p>
            <a:fld id="{B264E1AE-F816-2648-ABC9-CF67994A74FA}" type="slidenum">
              <a:rPr lang="nl-NL" smtClean="0"/>
              <a:t>‹nr.›</a:t>
            </a:fld>
            <a:endParaRPr lang="nl-NL"/>
          </a:p>
        </p:txBody>
      </p:sp>
    </p:spTree>
    <p:extLst>
      <p:ext uri="{BB962C8B-B14F-4D97-AF65-F5344CB8AC3E}">
        <p14:creationId xmlns:p14="http://schemas.microsoft.com/office/powerpoint/2010/main" val="545732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55A31E0-F927-ED4A-8F72-D300140A8804}"/>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08B9783B-871A-F141-BDBD-E78569B5397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8CDECD4-6370-C444-B901-503C81861845}"/>
              </a:ext>
            </a:extLst>
          </p:cNvPr>
          <p:cNvSpPr>
            <a:spLocks noGrp="1"/>
          </p:cNvSpPr>
          <p:nvPr>
            <p:ph type="dt" sz="half" idx="10"/>
          </p:nvPr>
        </p:nvSpPr>
        <p:spPr/>
        <p:txBody>
          <a:bodyPr/>
          <a:lstStyle/>
          <a:p>
            <a:fld id="{34DEA737-1784-7F4B-88B5-A7E569DCFCA8}" type="datetimeFigureOut">
              <a:rPr lang="nl-NL" smtClean="0"/>
              <a:t>15-01-21</a:t>
            </a:fld>
            <a:endParaRPr lang="nl-NL"/>
          </a:p>
        </p:txBody>
      </p:sp>
      <p:sp>
        <p:nvSpPr>
          <p:cNvPr id="5" name="Tijdelijke aanduiding voor voettekst 4">
            <a:extLst>
              <a:ext uri="{FF2B5EF4-FFF2-40B4-BE49-F238E27FC236}">
                <a16:creationId xmlns:a16="http://schemas.microsoft.com/office/drawing/2014/main" id="{A226AB69-E103-4441-B4CE-429984F40D7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0693C25-65C2-1F45-99E5-4B4B3CE78BB9}"/>
              </a:ext>
            </a:extLst>
          </p:cNvPr>
          <p:cNvSpPr>
            <a:spLocks noGrp="1"/>
          </p:cNvSpPr>
          <p:nvPr>
            <p:ph type="sldNum" sz="quarter" idx="12"/>
          </p:nvPr>
        </p:nvSpPr>
        <p:spPr/>
        <p:txBody>
          <a:bodyPr/>
          <a:lstStyle/>
          <a:p>
            <a:fld id="{B264E1AE-F816-2648-ABC9-CF67994A74FA}" type="slidenum">
              <a:rPr lang="nl-NL" smtClean="0"/>
              <a:t>‹nr.›</a:t>
            </a:fld>
            <a:endParaRPr lang="nl-NL"/>
          </a:p>
        </p:txBody>
      </p:sp>
    </p:spTree>
    <p:extLst>
      <p:ext uri="{BB962C8B-B14F-4D97-AF65-F5344CB8AC3E}">
        <p14:creationId xmlns:p14="http://schemas.microsoft.com/office/powerpoint/2010/main" val="2439770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3D409E-19EF-754D-95F5-A3E2BC1BD13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AAFA8F3-2D86-0D4B-9A17-D88303A1BF2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032FE69-203E-4641-BE2D-B99404FD8E58}"/>
              </a:ext>
            </a:extLst>
          </p:cNvPr>
          <p:cNvSpPr>
            <a:spLocks noGrp="1"/>
          </p:cNvSpPr>
          <p:nvPr>
            <p:ph type="dt" sz="half" idx="10"/>
          </p:nvPr>
        </p:nvSpPr>
        <p:spPr/>
        <p:txBody>
          <a:bodyPr/>
          <a:lstStyle/>
          <a:p>
            <a:fld id="{34DEA737-1784-7F4B-88B5-A7E569DCFCA8}" type="datetimeFigureOut">
              <a:rPr lang="nl-NL" smtClean="0"/>
              <a:t>15-01-21</a:t>
            </a:fld>
            <a:endParaRPr lang="nl-NL"/>
          </a:p>
        </p:txBody>
      </p:sp>
      <p:sp>
        <p:nvSpPr>
          <p:cNvPr id="5" name="Tijdelijke aanduiding voor voettekst 4">
            <a:extLst>
              <a:ext uri="{FF2B5EF4-FFF2-40B4-BE49-F238E27FC236}">
                <a16:creationId xmlns:a16="http://schemas.microsoft.com/office/drawing/2014/main" id="{02102BD1-5382-F146-967F-460041A9859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E5EC077-0AA0-A54D-82E9-88C8CE8ED4A3}"/>
              </a:ext>
            </a:extLst>
          </p:cNvPr>
          <p:cNvSpPr>
            <a:spLocks noGrp="1"/>
          </p:cNvSpPr>
          <p:nvPr>
            <p:ph type="sldNum" sz="quarter" idx="12"/>
          </p:nvPr>
        </p:nvSpPr>
        <p:spPr/>
        <p:txBody>
          <a:bodyPr/>
          <a:lstStyle/>
          <a:p>
            <a:fld id="{B264E1AE-F816-2648-ABC9-CF67994A74FA}" type="slidenum">
              <a:rPr lang="nl-NL" smtClean="0"/>
              <a:t>‹nr.›</a:t>
            </a:fld>
            <a:endParaRPr lang="nl-NL"/>
          </a:p>
        </p:txBody>
      </p:sp>
    </p:spTree>
    <p:extLst>
      <p:ext uri="{BB962C8B-B14F-4D97-AF65-F5344CB8AC3E}">
        <p14:creationId xmlns:p14="http://schemas.microsoft.com/office/powerpoint/2010/main" val="3307109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E6F348-055A-3845-869B-543BB1148D79}"/>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AB5E2CD6-15C8-9F49-9B0C-E163CCD210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3EC292ED-3077-4246-AB1F-817FBDD9E80B}"/>
              </a:ext>
            </a:extLst>
          </p:cNvPr>
          <p:cNvSpPr>
            <a:spLocks noGrp="1"/>
          </p:cNvSpPr>
          <p:nvPr>
            <p:ph type="dt" sz="half" idx="10"/>
          </p:nvPr>
        </p:nvSpPr>
        <p:spPr/>
        <p:txBody>
          <a:bodyPr/>
          <a:lstStyle/>
          <a:p>
            <a:fld id="{34DEA737-1784-7F4B-88B5-A7E569DCFCA8}" type="datetimeFigureOut">
              <a:rPr lang="nl-NL" smtClean="0"/>
              <a:t>15-01-21</a:t>
            </a:fld>
            <a:endParaRPr lang="nl-NL"/>
          </a:p>
        </p:txBody>
      </p:sp>
      <p:sp>
        <p:nvSpPr>
          <p:cNvPr id="5" name="Tijdelijke aanduiding voor voettekst 4">
            <a:extLst>
              <a:ext uri="{FF2B5EF4-FFF2-40B4-BE49-F238E27FC236}">
                <a16:creationId xmlns:a16="http://schemas.microsoft.com/office/drawing/2014/main" id="{9A37EB70-0C7F-CE40-AC77-929CD120E6D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65AF5C7-00B9-A849-B230-059B4EDE01DA}"/>
              </a:ext>
            </a:extLst>
          </p:cNvPr>
          <p:cNvSpPr>
            <a:spLocks noGrp="1"/>
          </p:cNvSpPr>
          <p:nvPr>
            <p:ph type="sldNum" sz="quarter" idx="12"/>
          </p:nvPr>
        </p:nvSpPr>
        <p:spPr/>
        <p:txBody>
          <a:bodyPr/>
          <a:lstStyle/>
          <a:p>
            <a:fld id="{B264E1AE-F816-2648-ABC9-CF67994A74FA}" type="slidenum">
              <a:rPr lang="nl-NL" smtClean="0"/>
              <a:t>‹nr.›</a:t>
            </a:fld>
            <a:endParaRPr lang="nl-NL"/>
          </a:p>
        </p:txBody>
      </p:sp>
    </p:spTree>
    <p:extLst>
      <p:ext uri="{BB962C8B-B14F-4D97-AF65-F5344CB8AC3E}">
        <p14:creationId xmlns:p14="http://schemas.microsoft.com/office/powerpoint/2010/main" val="3183588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06E450-7A0E-654A-9502-A14F5A8D967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D2BC65A-42DD-494C-B97C-677FAF730C24}"/>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CCE33ACA-0CAE-5149-973E-4EE4DB4D66DE}"/>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90DA1AC5-1FCD-E14C-B8CA-01F565665592}"/>
              </a:ext>
            </a:extLst>
          </p:cNvPr>
          <p:cNvSpPr>
            <a:spLocks noGrp="1"/>
          </p:cNvSpPr>
          <p:nvPr>
            <p:ph type="dt" sz="half" idx="10"/>
          </p:nvPr>
        </p:nvSpPr>
        <p:spPr/>
        <p:txBody>
          <a:bodyPr/>
          <a:lstStyle/>
          <a:p>
            <a:fld id="{34DEA737-1784-7F4B-88B5-A7E569DCFCA8}" type="datetimeFigureOut">
              <a:rPr lang="nl-NL" smtClean="0"/>
              <a:t>15-01-21</a:t>
            </a:fld>
            <a:endParaRPr lang="nl-NL"/>
          </a:p>
        </p:txBody>
      </p:sp>
      <p:sp>
        <p:nvSpPr>
          <p:cNvPr id="6" name="Tijdelijke aanduiding voor voettekst 5">
            <a:extLst>
              <a:ext uri="{FF2B5EF4-FFF2-40B4-BE49-F238E27FC236}">
                <a16:creationId xmlns:a16="http://schemas.microsoft.com/office/drawing/2014/main" id="{0EC698DA-6D89-E249-B198-1C5A0E24CC5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F904964-64C0-8A47-8868-DF9BBDC3E2E4}"/>
              </a:ext>
            </a:extLst>
          </p:cNvPr>
          <p:cNvSpPr>
            <a:spLocks noGrp="1"/>
          </p:cNvSpPr>
          <p:nvPr>
            <p:ph type="sldNum" sz="quarter" idx="12"/>
          </p:nvPr>
        </p:nvSpPr>
        <p:spPr/>
        <p:txBody>
          <a:bodyPr/>
          <a:lstStyle/>
          <a:p>
            <a:fld id="{B264E1AE-F816-2648-ABC9-CF67994A74FA}" type="slidenum">
              <a:rPr lang="nl-NL" smtClean="0"/>
              <a:t>‹nr.›</a:t>
            </a:fld>
            <a:endParaRPr lang="nl-NL"/>
          </a:p>
        </p:txBody>
      </p:sp>
    </p:spTree>
    <p:extLst>
      <p:ext uri="{BB962C8B-B14F-4D97-AF65-F5344CB8AC3E}">
        <p14:creationId xmlns:p14="http://schemas.microsoft.com/office/powerpoint/2010/main" val="1306489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3F2400-23B7-AD49-9B3E-2A8D741ED76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DDF9296B-CA78-174D-B609-B8EBCA4A27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A15BA5E9-40EE-3E41-BBF6-E58467B9BF5C}"/>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C2FC3BBF-5AB7-8F47-AA86-D40CE8D927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14B18959-8299-5F4C-A1C7-A5E868D78A6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C98468B2-EFA6-994E-BFB4-482172EBEB3E}"/>
              </a:ext>
            </a:extLst>
          </p:cNvPr>
          <p:cNvSpPr>
            <a:spLocks noGrp="1"/>
          </p:cNvSpPr>
          <p:nvPr>
            <p:ph type="dt" sz="half" idx="10"/>
          </p:nvPr>
        </p:nvSpPr>
        <p:spPr/>
        <p:txBody>
          <a:bodyPr/>
          <a:lstStyle/>
          <a:p>
            <a:fld id="{34DEA737-1784-7F4B-88B5-A7E569DCFCA8}" type="datetimeFigureOut">
              <a:rPr lang="nl-NL" smtClean="0"/>
              <a:t>15-01-21</a:t>
            </a:fld>
            <a:endParaRPr lang="nl-NL"/>
          </a:p>
        </p:txBody>
      </p:sp>
      <p:sp>
        <p:nvSpPr>
          <p:cNvPr id="8" name="Tijdelijke aanduiding voor voettekst 7">
            <a:extLst>
              <a:ext uri="{FF2B5EF4-FFF2-40B4-BE49-F238E27FC236}">
                <a16:creationId xmlns:a16="http://schemas.microsoft.com/office/drawing/2014/main" id="{5BE7598A-BB09-FA43-AA3A-C6DAC40717B6}"/>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C6F2DE33-339E-3D41-99AE-236F653E2130}"/>
              </a:ext>
            </a:extLst>
          </p:cNvPr>
          <p:cNvSpPr>
            <a:spLocks noGrp="1"/>
          </p:cNvSpPr>
          <p:nvPr>
            <p:ph type="sldNum" sz="quarter" idx="12"/>
          </p:nvPr>
        </p:nvSpPr>
        <p:spPr/>
        <p:txBody>
          <a:bodyPr/>
          <a:lstStyle/>
          <a:p>
            <a:fld id="{B264E1AE-F816-2648-ABC9-CF67994A74FA}" type="slidenum">
              <a:rPr lang="nl-NL" smtClean="0"/>
              <a:t>‹nr.›</a:t>
            </a:fld>
            <a:endParaRPr lang="nl-NL"/>
          </a:p>
        </p:txBody>
      </p:sp>
    </p:spTree>
    <p:extLst>
      <p:ext uri="{BB962C8B-B14F-4D97-AF65-F5344CB8AC3E}">
        <p14:creationId xmlns:p14="http://schemas.microsoft.com/office/powerpoint/2010/main" val="880029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CEBB83-2568-304F-B444-BF53E04B0C2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376FCD1-5C11-304B-ACD2-CE267B5352A9}"/>
              </a:ext>
            </a:extLst>
          </p:cNvPr>
          <p:cNvSpPr>
            <a:spLocks noGrp="1"/>
          </p:cNvSpPr>
          <p:nvPr>
            <p:ph type="dt" sz="half" idx="10"/>
          </p:nvPr>
        </p:nvSpPr>
        <p:spPr/>
        <p:txBody>
          <a:bodyPr/>
          <a:lstStyle/>
          <a:p>
            <a:fld id="{34DEA737-1784-7F4B-88B5-A7E569DCFCA8}" type="datetimeFigureOut">
              <a:rPr lang="nl-NL" smtClean="0"/>
              <a:t>15-01-21</a:t>
            </a:fld>
            <a:endParaRPr lang="nl-NL"/>
          </a:p>
        </p:txBody>
      </p:sp>
      <p:sp>
        <p:nvSpPr>
          <p:cNvPr id="4" name="Tijdelijke aanduiding voor voettekst 3">
            <a:extLst>
              <a:ext uri="{FF2B5EF4-FFF2-40B4-BE49-F238E27FC236}">
                <a16:creationId xmlns:a16="http://schemas.microsoft.com/office/drawing/2014/main" id="{479AD84E-3762-B547-80E5-79780C778FB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AF5CB72D-1715-914A-A154-B908955507AA}"/>
              </a:ext>
            </a:extLst>
          </p:cNvPr>
          <p:cNvSpPr>
            <a:spLocks noGrp="1"/>
          </p:cNvSpPr>
          <p:nvPr>
            <p:ph type="sldNum" sz="quarter" idx="12"/>
          </p:nvPr>
        </p:nvSpPr>
        <p:spPr/>
        <p:txBody>
          <a:bodyPr/>
          <a:lstStyle/>
          <a:p>
            <a:fld id="{B264E1AE-F816-2648-ABC9-CF67994A74FA}" type="slidenum">
              <a:rPr lang="nl-NL" smtClean="0"/>
              <a:t>‹nr.›</a:t>
            </a:fld>
            <a:endParaRPr lang="nl-NL"/>
          </a:p>
        </p:txBody>
      </p:sp>
    </p:spTree>
    <p:extLst>
      <p:ext uri="{BB962C8B-B14F-4D97-AF65-F5344CB8AC3E}">
        <p14:creationId xmlns:p14="http://schemas.microsoft.com/office/powerpoint/2010/main" val="940918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0824158-0DC2-274D-B41C-743C1677CF08}"/>
              </a:ext>
            </a:extLst>
          </p:cNvPr>
          <p:cNvSpPr>
            <a:spLocks noGrp="1"/>
          </p:cNvSpPr>
          <p:nvPr>
            <p:ph type="dt" sz="half" idx="10"/>
          </p:nvPr>
        </p:nvSpPr>
        <p:spPr/>
        <p:txBody>
          <a:bodyPr/>
          <a:lstStyle/>
          <a:p>
            <a:fld id="{34DEA737-1784-7F4B-88B5-A7E569DCFCA8}" type="datetimeFigureOut">
              <a:rPr lang="nl-NL" smtClean="0"/>
              <a:t>15-01-21</a:t>
            </a:fld>
            <a:endParaRPr lang="nl-NL"/>
          </a:p>
        </p:txBody>
      </p:sp>
      <p:sp>
        <p:nvSpPr>
          <p:cNvPr id="3" name="Tijdelijke aanduiding voor voettekst 2">
            <a:extLst>
              <a:ext uri="{FF2B5EF4-FFF2-40B4-BE49-F238E27FC236}">
                <a16:creationId xmlns:a16="http://schemas.microsoft.com/office/drawing/2014/main" id="{FAAA74A1-5E1B-CC43-BA21-77304A8D5F7F}"/>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D32EE5BA-9173-C246-84FB-10D2AFD5FD17}"/>
              </a:ext>
            </a:extLst>
          </p:cNvPr>
          <p:cNvSpPr>
            <a:spLocks noGrp="1"/>
          </p:cNvSpPr>
          <p:nvPr>
            <p:ph type="sldNum" sz="quarter" idx="12"/>
          </p:nvPr>
        </p:nvSpPr>
        <p:spPr/>
        <p:txBody>
          <a:bodyPr/>
          <a:lstStyle/>
          <a:p>
            <a:fld id="{B264E1AE-F816-2648-ABC9-CF67994A74FA}" type="slidenum">
              <a:rPr lang="nl-NL" smtClean="0"/>
              <a:t>‹nr.›</a:t>
            </a:fld>
            <a:endParaRPr lang="nl-NL"/>
          </a:p>
        </p:txBody>
      </p:sp>
    </p:spTree>
    <p:extLst>
      <p:ext uri="{BB962C8B-B14F-4D97-AF65-F5344CB8AC3E}">
        <p14:creationId xmlns:p14="http://schemas.microsoft.com/office/powerpoint/2010/main" val="1453406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D92B0B-0897-FD48-B03A-1F0D7F04C1F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103971C4-5C7A-5146-B479-5F480A8076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0B1C182-3A52-084B-98E8-C97CC637C1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426CDED-1A66-3F48-8363-D61C9418894F}"/>
              </a:ext>
            </a:extLst>
          </p:cNvPr>
          <p:cNvSpPr>
            <a:spLocks noGrp="1"/>
          </p:cNvSpPr>
          <p:nvPr>
            <p:ph type="dt" sz="half" idx="10"/>
          </p:nvPr>
        </p:nvSpPr>
        <p:spPr/>
        <p:txBody>
          <a:bodyPr/>
          <a:lstStyle/>
          <a:p>
            <a:fld id="{34DEA737-1784-7F4B-88B5-A7E569DCFCA8}" type="datetimeFigureOut">
              <a:rPr lang="nl-NL" smtClean="0"/>
              <a:t>15-01-21</a:t>
            </a:fld>
            <a:endParaRPr lang="nl-NL"/>
          </a:p>
        </p:txBody>
      </p:sp>
      <p:sp>
        <p:nvSpPr>
          <p:cNvPr id="6" name="Tijdelijke aanduiding voor voettekst 5">
            <a:extLst>
              <a:ext uri="{FF2B5EF4-FFF2-40B4-BE49-F238E27FC236}">
                <a16:creationId xmlns:a16="http://schemas.microsoft.com/office/drawing/2014/main" id="{0659CBEA-78BA-BA47-AA77-653086B2637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9B89ADA-F66C-3942-AC57-9CCC26457EC1}"/>
              </a:ext>
            </a:extLst>
          </p:cNvPr>
          <p:cNvSpPr>
            <a:spLocks noGrp="1"/>
          </p:cNvSpPr>
          <p:nvPr>
            <p:ph type="sldNum" sz="quarter" idx="12"/>
          </p:nvPr>
        </p:nvSpPr>
        <p:spPr/>
        <p:txBody>
          <a:bodyPr/>
          <a:lstStyle/>
          <a:p>
            <a:fld id="{B264E1AE-F816-2648-ABC9-CF67994A74FA}" type="slidenum">
              <a:rPr lang="nl-NL" smtClean="0"/>
              <a:t>‹nr.›</a:t>
            </a:fld>
            <a:endParaRPr lang="nl-NL"/>
          </a:p>
        </p:txBody>
      </p:sp>
    </p:spTree>
    <p:extLst>
      <p:ext uri="{BB962C8B-B14F-4D97-AF65-F5344CB8AC3E}">
        <p14:creationId xmlns:p14="http://schemas.microsoft.com/office/powerpoint/2010/main" val="3602875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DEF211-AC64-B34C-9469-E44AFCB3410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D88E621A-BFC3-F048-948C-14E3948F87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4038D15B-C6EB-4B46-B4E6-665F99F7D3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48E51D3-E9AF-6B49-8CC9-243A8E2F51F3}"/>
              </a:ext>
            </a:extLst>
          </p:cNvPr>
          <p:cNvSpPr>
            <a:spLocks noGrp="1"/>
          </p:cNvSpPr>
          <p:nvPr>
            <p:ph type="dt" sz="half" idx="10"/>
          </p:nvPr>
        </p:nvSpPr>
        <p:spPr/>
        <p:txBody>
          <a:bodyPr/>
          <a:lstStyle/>
          <a:p>
            <a:fld id="{34DEA737-1784-7F4B-88B5-A7E569DCFCA8}" type="datetimeFigureOut">
              <a:rPr lang="nl-NL" smtClean="0"/>
              <a:t>15-01-21</a:t>
            </a:fld>
            <a:endParaRPr lang="nl-NL"/>
          </a:p>
        </p:txBody>
      </p:sp>
      <p:sp>
        <p:nvSpPr>
          <p:cNvPr id="6" name="Tijdelijke aanduiding voor voettekst 5">
            <a:extLst>
              <a:ext uri="{FF2B5EF4-FFF2-40B4-BE49-F238E27FC236}">
                <a16:creationId xmlns:a16="http://schemas.microsoft.com/office/drawing/2014/main" id="{B89B8DBE-7355-4949-9B85-C3CE006E47D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7EB8B58-00CE-E94D-B57A-EBC35C6FE078}"/>
              </a:ext>
            </a:extLst>
          </p:cNvPr>
          <p:cNvSpPr>
            <a:spLocks noGrp="1"/>
          </p:cNvSpPr>
          <p:nvPr>
            <p:ph type="sldNum" sz="quarter" idx="12"/>
          </p:nvPr>
        </p:nvSpPr>
        <p:spPr/>
        <p:txBody>
          <a:bodyPr/>
          <a:lstStyle/>
          <a:p>
            <a:fld id="{B264E1AE-F816-2648-ABC9-CF67994A74FA}" type="slidenum">
              <a:rPr lang="nl-NL" smtClean="0"/>
              <a:t>‹nr.›</a:t>
            </a:fld>
            <a:endParaRPr lang="nl-NL"/>
          </a:p>
        </p:txBody>
      </p:sp>
    </p:spTree>
    <p:extLst>
      <p:ext uri="{BB962C8B-B14F-4D97-AF65-F5344CB8AC3E}">
        <p14:creationId xmlns:p14="http://schemas.microsoft.com/office/powerpoint/2010/main" val="110947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E47A921-42E2-684D-BD80-DE815F2181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C1E78F10-F8E5-0948-A136-171C6A5475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F9E0D2C-A63C-6A4C-9FC6-0FFF2A226F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DEA737-1784-7F4B-88B5-A7E569DCFCA8}" type="datetimeFigureOut">
              <a:rPr lang="nl-NL" smtClean="0"/>
              <a:t>15-01-21</a:t>
            </a:fld>
            <a:endParaRPr lang="nl-NL"/>
          </a:p>
        </p:txBody>
      </p:sp>
      <p:sp>
        <p:nvSpPr>
          <p:cNvPr id="5" name="Tijdelijke aanduiding voor voettekst 4">
            <a:extLst>
              <a:ext uri="{FF2B5EF4-FFF2-40B4-BE49-F238E27FC236}">
                <a16:creationId xmlns:a16="http://schemas.microsoft.com/office/drawing/2014/main" id="{A81236D4-B215-BF4F-9C25-2CFB5DC232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006D3001-3B23-B44B-8BF8-A3781B46BC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64E1AE-F816-2648-ABC9-CF67994A74FA}" type="slidenum">
              <a:rPr lang="nl-NL" smtClean="0"/>
              <a:t>‹nr.›</a:t>
            </a:fld>
            <a:endParaRPr lang="nl-NL"/>
          </a:p>
        </p:txBody>
      </p:sp>
    </p:spTree>
    <p:extLst>
      <p:ext uri="{BB962C8B-B14F-4D97-AF65-F5344CB8AC3E}">
        <p14:creationId xmlns:p14="http://schemas.microsoft.com/office/powerpoint/2010/main" val="1566470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samengezond.nl/"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4AC6C68-F125-48AD-A5B4-89AD5E797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4C0E5DA-5624-49BC-AC1E-30229AA5B9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05709" y="682754"/>
            <a:ext cx="5492493" cy="5492493"/>
          </a:xfrm>
          <a:custGeom>
            <a:avLst/>
            <a:gdLst>
              <a:gd name="connsiteX0" fmla="*/ 2746247 w 5492493"/>
              <a:gd name="connsiteY0" fmla="*/ 0 h 5492493"/>
              <a:gd name="connsiteX1" fmla="*/ 5492493 w 5492493"/>
              <a:gd name="connsiteY1" fmla="*/ 2746247 h 5492493"/>
              <a:gd name="connsiteX2" fmla="*/ 2746247 w 5492493"/>
              <a:gd name="connsiteY2" fmla="*/ 5492493 h 5492493"/>
              <a:gd name="connsiteX3" fmla="*/ 0 w 5492493"/>
              <a:gd name="connsiteY3" fmla="*/ 2746247 h 5492493"/>
              <a:gd name="connsiteX4" fmla="*/ 2746247 w 5492493"/>
              <a:gd name="connsiteY4" fmla="*/ 0 h 5492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2493" h="5492493">
                <a:moveTo>
                  <a:pt x="2746247" y="0"/>
                </a:moveTo>
                <a:cubicBezTo>
                  <a:pt x="4262957" y="0"/>
                  <a:pt x="5492493" y="1229536"/>
                  <a:pt x="5492493" y="2746247"/>
                </a:cubicBezTo>
                <a:cubicBezTo>
                  <a:pt x="5492493" y="4262957"/>
                  <a:pt x="4262957" y="5492493"/>
                  <a:pt x="2746247" y="5492493"/>
                </a:cubicBezTo>
                <a:cubicBezTo>
                  <a:pt x="1229536" y="5492493"/>
                  <a:pt x="0" y="4262957"/>
                  <a:pt x="0" y="2746247"/>
                </a:cubicBezTo>
                <a:cubicBezTo>
                  <a:pt x="0" y="1229536"/>
                  <a:pt x="1229536" y="0"/>
                  <a:pt x="2746247" y="0"/>
                </a:cubicBezTo>
                <a:close/>
              </a:path>
            </a:pathLst>
          </a:cu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25E157ED-E992-43F3-9A84-96C30A5C4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301542" y="3567390"/>
            <a:ext cx="2311806" cy="2303982"/>
          </a:xfrm>
          <a:custGeom>
            <a:avLst/>
            <a:gdLst>
              <a:gd name="connsiteX0" fmla="*/ 0 w 3108399"/>
              <a:gd name="connsiteY0" fmla="*/ 0 h 3097879"/>
              <a:gd name="connsiteX1" fmla="*/ 159985 w 3108399"/>
              <a:gd name="connsiteY1" fmla="*/ 4045 h 3097879"/>
              <a:gd name="connsiteX2" fmla="*/ 3092907 w 3108399"/>
              <a:gd name="connsiteY2" fmla="*/ 2791087 h 3097879"/>
              <a:gd name="connsiteX3" fmla="*/ 3108399 w 3108399"/>
              <a:gd name="connsiteY3" fmla="*/ 3097879 h 3097879"/>
              <a:gd name="connsiteX4" fmla="*/ 2470733 w 3108399"/>
              <a:gd name="connsiteY4" fmla="*/ 3097879 h 3097879"/>
              <a:gd name="connsiteX5" fmla="*/ 2458534 w 3108399"/>
              <a:gd name="connsiteY5" fmla="*/ 2856285 h 3097879"/>
              <a:gd name="connsiteX6" fmla="*/ 252674 w 3108399"/>
              <a:gd name="connsiteY6" fmla="*/ 650424 h 3097879"/>
              <a:gd name="connsiteX7" fmla="*/ 0 w 3108399"/>
              <a:gd name="connsiteY7" fmla="*/ 637665 h 309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8399" h="3097879">
                <a:moveTo>
                  <a:pt x="0" y="0"/>
                </a:moveTo>
                <a:lnTo>
                  <a:pt x="159985" y="4045"/>
                </a:lnTo>
                <a:cubicBezTo>
                  <a:pt x="1696687" y="81941"/>
                  <a:pt x="2939004" y="1275632"/>
                  <a:pt x="3092907" y="2791087"/>
                </a:cubicBezTo>
                <a:lnTo>
                  <a:pt x="3108399" y="3097879"/>
                </a:lnTo>
                <a:lnTo>
                  <a:pt x="2470733" y="3097879"/>
                </a:lnTo>
                <a:lnTo>
                  <a:pt x="2458534" y="2856285"/>
                </a:lnTo>
                <a:cubicBezTo>
                  <a:pt x="2340416" y="1693197"/>
                  <a:pt x="1415762" y="768542"/>
                  <a:pt x="252674" y="650424"/>
                </a:cubicBezTo>
                <a:lnTo>
                  <a:pt x="0" y="637665"/>
                </a:ln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A09AE47F-971A-014A-92FC-E11DBFB96244}"/>
              </a:ext>
            </a:extLst>
          </p:cNvPr>
          <p:cNvSpPr>
            <a:spLocks noGrp="1"/>
          </p:cNvSpPr>
          <p:nvPr>
            <p:ph type="ctrTitle"/>
          </p:nvPr>
        </p:nvSpPr>
        <p:spPr>
          <a:xfrm>
            <a:off x="2060812" y="1533463"/>
            <a:ext cx="4101152" cy="3514294"/>
          </a:xfrm>
        </p:spPr>
        <p:txBody>
          <a:bodyPr anchor="ctr">
            <a:normAutofit/>
          </a:bodyPr>
          <a:lstStyle/>
          <a:p>
            <a:pPr algn="l"/>
            <a:r>
              <a:rPr lang="nl-NL" sz="8000"/>
              <a:t>Lifestyle week 8</a:t>
            </a:r>
          </a:p>
        </p:txBody>
      </p:sp>
      <p:sp>
        <p:nvSpPr>
          <p:cNvPr id="3" name="Ondertitel 2">
            <a:extLst>
              <a:ext uri="{FF2B5EF4-FFF2-40B4-BE49-F238E27FC236}">
                <a16:creationId xmlns:a16="http://schemas.microsoft.com/office/drawing/2014/main" id="{196B492D-833D-914B-B0F3-7663EC6B114F}"/>
              </a:ext>
            </a:extLst>
          </p:cNvPr>
          <p:cNvSpPr>
            <a:spLocks noGrp="1"/>
          </p:cNvSpPr>
          <p:nvPr>
            <p:ph type="subTitle" idx="1"/>
          </p:nvPr>
        </p:nvSpPr>
        <p:spPr>
          <a:xfrm>
            <a:off x="7553305" y="2569757"/>
            <a:ext cx="3988244" cy="1441706"/>
          </a:xfrm>
        </p:spPr>
        <p:txBody>
          <a:bodyPr anchor="ctr">
            <a:normAutofit/>
          </a:bodyPr>
          <a:lstStyle/>
          <a:p>
            <a:pPr algn="l"/>
            <a:r>
              <a:rPr lang="nl-NL" sz="3200"/>
              <a:t>Leerjaar 2, periode 2</a:t>
            </a:r>
          </a:p>
        </p:txBody>
      </p:sp>
      <p:sp>
        <p:nvSpPr>
          <p:cNvPr id="14" name="Oval 13">
            <a:extLst>
              <a:ext uri="{FF2B5EF4-FFF2-40B4-BE49-F238E27FC236}">
                <a16:creationId xmlns:a16="http://schemas.microsoft.com/office/drawing/2014/main" id="{AEFD253A-9BCA-430B-979A-AA2F8445D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8360" y="3024171"/>
            <a:ext cx="435428" cy="435428"/>
          </a:xfrm>
          <a:prstGeom prst="ellipse">
            <a:avLst/>
          </a:prstGeom>
          <a:solidFill>
            <a:schemeClr val="tx1">
              <a:lumMod val="50000"/>
              <a:lumOff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1594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Laatste stukje beweegtheorie</a:t>
            </a:r>
            <a:br>
              <a:rPr lang="nl-NL" dirty="0"/>
            </a:br>
            <a:r>
              <a:rPr lang="nl-NL" dirty="0" err="1"/>
              <a:t>Metabolic</a:t>
            </a:r>
            <a:r>
              <a:rPr lang="nl-NL" dirty="0"/>
              <a:t> Equivalent of </a:t>
            </a:r>
            <a:r>
              <a:rPr lang="nl-NL" dirty="0" err="1"/>
              <a:t>Task</a:t>
            </a:r>
            <a:r>
              <a:rPr lang="nl-NL" dirty="0"/>
              <a:t>(MET)-waarde</a:t>
            </a:r>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70271" y="2158578"/>
            <a:ext cx="5374433" cy="3660006"/>
          </a:xfrm>
        </p:spPr>
      </p:pic>
    </p:spTree>
    <p:extLst>
      <p:ext uri="{BB962C8B-B14F-4D97-AF65-F5344CB8AC3E}">
        <p14:creationId xmlns:p14="http://schemas.microsoft.com/office/powerpoint/2010/main" val="472298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7E6B829-2B5A-8740-ACC2-A5FEA85126F5}"/>
              </a:ext>
            </a:extLst>
          </p:cNvPr>
          <p:cNvSpPr>
            <a:spLocks noGrp="1"/>
          </p:cNvSpPr>
          <p:nvPr>
            <p:ph type="title"/>
          </p:nvPr>
        </p:nvSpPr>
        <p:spPr>
          <a:xfrm>
            <a:off x="1075767" y="1188637"/>
            <a:ext cx="2988234" cy="4480726"/>
          </a:xfrm>
        </p:spPr>
        <p:txBody>
          <a:bodyPr>
            <a:normAutofit/>
          </a:bodyPr>
          <a:lstStyle/>
          <a:p>
            <a:pPr algn="r"/>
            <a:r>
              <a:rPr lang="nl-NL" sz="5100"/>
              <a:t>Even wat berekenen</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51C4E0F4-553B-8349-8962-21208C86A558}"/>
              </a:ext>
            </a:extLst>
          </p:cNvPr>
          <p:cNvSpPr>
            <a:spLocks noGrp="1"/>
          </p:cNvSpPr>
          <p:nvPr>
            <p:ph idx="1"/>
          </p:nvPr>
        </p:nvSpPr>
        <p:spPr>
          <a:xfrm>
            <a:off x="5255260" y="1648870"/>
            <a:ext cx="4702848" cy="3560260"/>
          </a:xfrm>
        </p:spPr>
        <p:txBody>
          <a:bodyPr anchor="ctr">
            <a:normAutofit/>
          </a:bodyPr>
          <a:lstStyle/>
          <a:p>
            <a:pPr marL="0" indent="0">
              <a:buNone/>
            </a:pPr>
            <a:r>
              <a:rPr lang="nl-NL" sz="2200" b="1" dirty="0"/>
              <a:t>MET Waarde x Gewicht (kg) x 0,0175 x aantal minuten</a:t>
            </a:r>
            <a:endParaRPr lang="nl-NL" sz="2200" dirty="0"/>
          </a:p>
          <a:p>
            <a:r>
              <a:rPr lang="nl-NL" sz="2200" dirty="0"/>
              <a:t>Als voorbeeld kunnen we een berekening maken over een persoon van </a:t>
            </a:r>
            <a:r>
              <a:rPr lang="nl-NL" sz="2200" b="1" dirty="0"/>
              <a:t>80 kilo</a:t>
            </a:r>
            <a:r>
              <a:rPr lang="nl-NL" sz="2200" dirty="0"/>
              <a:t>, die een </a:t>
            </a:r>
            <a:r>
              <a:rPr lang="nl-NL" sz="2200" b="1" dirty="0"/>
              <a:t>wandeling </a:t>
            </a:r>
            <a:r>
              <a:rPr lang="nl-NL" sz="2200" dirty="0"/>
              <a:t>maakt van </a:t>
            </a:r>
            <a:r>
              <a:rPr lang="nl-NL" sz="2200" b="1" dirty="0"/>
              <a:t>30 minuten</a:t>
            </a:r>
            <a:r>
              <a:rPr lang="nl-NL" sz="2200" dirty="0"/>
              <a:t>. De MET waarde voor wandelen is 3,5. </a:t>
            </a:r>
          </a:p>
          <a:p>
            <a:r>
              <a:rPr lang="nl-NL" sz="2200" dirty="0"/>
              <a:t>Hoeveel kilocalorieën worden er verbruikt? </a:t>
            </a:r>
          </a:p>
        </p:txBody>
      </p:sp>
    </p:spTree>
    <p:extLst>
      <p:ext uri="{BB962C8B-B14F-4D97-AF65-F5344CB8AC3E}">
        <p14:creationId xmlns:p14="http://schemas.microsoft.com/office/powerpoint/2010/main" val="230568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32AA88-DECB-1C4F-8019-B158E4A6429D}"/>
              </a:ext>
            </a:extLst>
          </p:cNvPr>
          <p:cNvSpPr>
            <a:spLocks noGrp="1"/>
          </p:cNvSpPr>
          <p:nvPr>
            <p:ph type="title"/>
          </p:nvPr>
        </p:nvSpPr>
        <p:spPr/>
        <p:txBody>
          <a:bodyPr/>
          <a:lstStyle/>
          <a:p>
            <a:r>
              <a:rPr lang="nl-NL" dirty="0"/>
              <a:t>Oplossing</a:t>
            </a:r>
          </a:p>
        </p:txBody>
      </p:sp>
      <p:sp>
        <p:nvSpPr>
          <p:cNvPr id="3" name="Tijdelijke aanduiding voor inhoud 2">
            <a:extLst>
              <a:ext uri="{FF2B5EF4-FFF2-40B4-BE49-F238E27FC236}">
                <a16:creationId xmlns:a16="http://schemas.microsoft.com/office/drawing/2014/main" id="{9D1898C2-357E-EF41-8355-2AEAABE54A48}"/>
              </a:ext>
            </a:extLst>
          </p:cNvPr>
          <p:cNvSpPr>
            <a:spLocks noGrp="1"/>
          </p:cNvSpPr>
          <p:nvPr>
            <p:ph idx="1"/>
          </p:nvPr>
        </p:nvSpPr>
        <p:spPr/>
        <p:txBody>
          <a:bodyPr/>
          <a:lstStyle/>
          <a:p>
            <a:r>
              <a:rPr lang="nl-NL" b="1" dirty="0"/>
              <a:t>3,5 x 80 x 0,0175 x 30 = 147 kilocalorieën</a:t>
            </a:r>
            <a:r>
              <a:rPr lang="nl-NL" dirty="0"/>
              <a:t> </a:t>
            </a:r>
          </a:p>
          <a:p>
            <a:r>
              <a:rPr lang="nl-NL" dirty="0"/>
              <a:t>Het blijft gaan om een schatting. De werkelijke hoeveelheid verbrandde calorieën hangt ook af van de intensiteit, geslacht, leeftijd, lengte en lichaamssamenstelling. </a:t>
            </a:r>
          </a:p>
          <a:p>
            <a:endParaRPr lang="nl-NL" dirty="0"/>
          </a:p>
        </p:txBody>
      </p:sp>
    </p:spTree>
    <p:extLst>
      <p:ext uri="{BB962C8B-B14F-4D97-AF65-F5344CB8AC3E}">
        <p14:creationId xmlns:p14="http://schemas.microsoft.com/office/powerpoint/2010/main" val="1473728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007D56-B2C1-49CA-874B-179081BC053F}"/>
              </a:ext>
            </a:extLst>
          </p:cNvPr>
          <p:cNvPicPr>
            <a:picLocks noChangeAspect="1"/>
          </p:cNvPicPr>
          <p:nvPr/>
        </p:nvPicPr>
        <p:blipFill rotWithShape="1">
          <a:blip r:embed="rId2"/>
          <a:srcRect/>
          <a:stretch/>
        </p:blipFill>
        <p:spPr>
          <a:xfrm>
            <a:off x="20" y="1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el 1">
            <a:extLst>
              <a:ext uri="{FF2B5EF4-FFF2-40B4-BE49-F238E27FC236}">
                <a16:creationId xmlns:a16="http://schemas.microsoft.com/office/drawing/2014/main" id="{14E853D0-8175-8C40-92C3-1DA72E6776E7}"/>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4000"/>
              <a:t>Wrap up</a:t>
            </a:r>
          </a:p>
        </p:txBody>
      </p:sp>
      <p:sp>
        <p:nvSpPr>
          <p:cNvPr id="3" name="Tijdelijke aanduiding voor inhoud 2">
            <a:extLst>
              <a:ext uri="{FF2B5EF4-FFF2-40B4-BE49-F238E27FC236}">
                <a16:creationId xmlns:a16="http://schemas.microsoft.com/office/drawing/2014/main" id="{2B9C080A-DF4E-554E-91D1-D4F42EB877F5}"/>
              </a:ext>
            </a:extLst>
          </p:cNvPr>
          <p:cNvSpPr>
            <a:spLocks noGrp="1"/>
          </p:cNvSpPr>
          <p:nvPr>
            <p:ph idx="1"/>
          </p:nvPr>
        </p:nvSpPr>
        <p:spPr>
          <a:xfrm>
            <a:off x="7782910" y="5242675"/>
            <a:ext cx="4330262" cy="683284"/>
          </a:xfrm>
        </p:spPr>
        <p:txBody>
          <a:bodyPr vert="horz" lIns="91440" tIns="45720" rIns="91440" bIns="45720" rtlCol="0">
            <a:normAutofit/>
          </a:bodyPr>
          <a:lstStyle/>
          <a:p>
            <a:pPr marL="0" indent="0" algn="ctr">
              <a:buNone/>
            </a:pPr>
            <a:r>
              <a:rPr lang="en-US" sz="1700"/>
              <a:t>Wat weet tot dusver wat bijdraagt om fit te blijven en je immuunsysteem te boosten?</a:t>
            </a:r>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1290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93898FF-D987-4B0E-BFB4-85F5EB356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8E700A8-AE52-4017-8C7E-C20956F74D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5516C1EB-8D62-4BF0-92B5-02E6AE43B1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16" name="Rectangle 15">
            <a:extLst>
              <a:ext uri="{FF2B5EF4-FFF2-40B4-BE49-F238E27FC236}">
                <a16:creationId xmlns:a16="http://schemas.microsoft.com/office/drawing/2014/main" id="{A737E5B8-8F31-4942-B159-B213C4D6D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Rectangle 19">
            <a:extLst>
              <a:ext uri="{FF2B5EF4-FFF2-40B4-BE49-F238E27FC236}">
                <a16:creationId xmlns:a16="http://schemas.microsoft.com/office/drawing/2014/main" id="{78F530DA-C7D1-4968-8F8A-8700C2BB2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542" y="729175"/>
            <a:ext cx="1109935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el 1">
            <a:extLst>
              <a:ext uri="{FF2B5EF4-FFF2-40B4-BE49-F238E27FC236}">
                <a16:creationId xmlns:a16="http://schemas.microsoft.com/office/drawing/2014/main" id="{219D11B8-020B-9540-9710-2B1AF2D2FE27}"/>
              </a:ext>
            </a:extLst>
          </p:cNvPr>
          <p:cNvSpPr>
            <a:spLocks noGrp="1"/>
          </p:cNvSpPr>
          <p:nvPr>
            <p:ph type="title"/>
          </p:nvPr>
        </p:nvSpPr>
        <p:spPr>
          <a:xfrm>
            <a:off x="1198181" y="2951485"/>
            <a:ext cx="3795840" cy="2786218"/>
          </a:xfrm>
        </p:spPr>
        <p:txBody>
          <a:bodyPr vert="horz" lIns="91440" tIns="45720" rIns="91440" bIns="45720" rtlCol="0" anchor="t">
            <a:normAutofit/>
          </a:bodyPr>
          <a:lstStyle/>
          <a:p>
            <a:r>
              <a:rPr lang="en-US" sz="4800" dirty="0"/>
              <a:t>Wat </a:t>
            </a:r>
            <a:r>
              <a:rPr lang="en-US" sz="4800" dirty="0" err="1"/>
              <a:t>hebben</a:t>
            </a:r>
            <a:r>
              <a:rPr lang="en-US" sz="4800" dirty="0"/>
              <a:t> </a:t>
            </a:r>
            <a:r>
              <a:rPr lang="en-US" sz="4800" dirty="0" err="1"/>
              <a:t>jullie</a:t>
            </a:r>
            <a:r>
              <a:rPr lang="en-US" sz="4800" dirty="0"/>
              <a:t> </a:t>
            </a:r>
            <a:r>
              <a:rPr lang="en-US" sz="4800" dirty="0" err="1"/>
              <a:t>nog</a:t>
            </a:r>
            <a:r>
              <a:rPr lang="en-US" sz="4800" dirty="0"/>
              <a:t> </a:t>
            </a:r>
            <a:r>
              <a:rPr lang="en-US" sz="4800" dirty="0" err="1"/>
              <a:t>nodig</a:t>
            </a:r>
            <a:r>
              <a:rPr lang="en-US" sz="4800" dirty="0"/>
              <a:t> </a:t>
            </a:r>
            <a:r>
              <a:rPr lang="en-US" sz="4800" dirty="0" err="1"/>
              <a:t>voor</a:t>
            </a:r>
            <a:r>
              <a:rPr lang="en-US" sz="4800" dirty="0"/>
              <a:t> de </a:t>
            </a:r>
            <a:r>
              <a:rPr lang="en-US" sz="4800" dirty="0" err="1"/>
              <a:t>toets</a:t>
            </a:r>
            <a:r>
              <a:rPr lang="en-US" sz="4800" dirty="0"/>
              <a:t>?</a:t>
            </a:r>
          </a:p>
        </p:txBody>
      </p:sp>
      <p:pic>
        <p:nvPicPr>
          <p:cNvPr id="5" name="Tijdelijke aanduiding voor inhoud 4">
            <a:extLst>
              <a:ext uri="{FF2B5EF4-FFF2-40B4-BE49-F238E27FC236}">
                <a16:creationId xmlns:a16="http://schemas.microsoft.com/office/drawing/2014/main" id="{5E338326-37CA-8D48-8758-923AC5B28FD3}"/>
              </a:ext>
            </a:extLst>
          </p:cNvPr>
          <p:cNvPicPr>
            <a:picLocks noGrp="1" noChangeAspect="1"/>
          </p:cNvPicPr>
          <p:nvPr>
            <p:ph idx="1"/>
          </p:nvPr>
        </p:nvPicPr>
        <p:blipFill rotWithShape="1">
          <a:blip r:embed="rId3"/>
          <a:srcRect t="17179" r="1" b="1"/>
          <a:stretch/>
        </p:blipFill>
        <p:spPr>
          <a:xfrm>
            <a:off x="5359151" y="895610"/>
            <a:ext cx="6107166" cy="5058020"/>
          </a:xfrm>
          <a:prstGeom prst="rect">
            <a:avLst/>
          </a:prstGeom>
        </p:spPr>
      </p:pic>
    </p:spTree>
    <p:extLst>
      <p:ext uri="{BB962C8B-B14F-4D97-AF65-F5344CB8AC3E}">
        <p14:creationId xmlns:p14="http://schemas.microsoft.com/office/powerpoint/2010/main" val="2127282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FC92858-22AF-8949-8FE4-FA169A4D6048}"/>
              </a:ext>
            </a:extLst>
          </p:cNvPr>
          <p:cNvSpPr>
            <a:spLocks noGrp="1"/>
          </p:cNvSpPr>
          <p:nvPr>
            <p:ph type="title"/>
          </p:nvPr>
        </p:nvSpPr>
        <p:spPr>
          <a:xfrm>
            <a:off x="808638" y="386930"/>
            <a:ext cx="9236700" cy="1188950"/>
          </a:xfrm>
        </p:spPr>
        <p:txBody>
          <a:bodyPr anchor="b">
            <a:normAutofit/>
          </a:bodyPr>
          <a:lstStyle/>
          <a:p>
            <a:r>
              <a:rPr lang="nl-NL" sz="5400"/>
              <a:t>Programma/leerdoelen vandaag</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A071E1FC-AFC8-874C-8A70-103581B03B80}"/>
              </a:ext>
            </a:extLst>
          </p:cNvPr>
          <p:cNvSpPr>
            <a:spLocks noGrp="1"/>
          </p:cNvSpPr>
          <p:nvPr>
            <p:ph idx="1"/>
          </p:nvPr>
        </p:nvSpPr>
        <p:spPr>
          <a:xfrm>
            <a:off x="793660" y="2599509"/>
            <a:ext cx="10143668" cy="3435531"/>
          </a:xfrm>
        </p:spPr>
        <p:txBody>
          <a:bodyPr anchor="ctr">
            <a:normAutofit/>
          </a:bodyPr>
          <a:lstStyle/>
          <a:p>
            <a:r>
              <a:rPr lang="nl-NL" sz="2000" dirty="0"/>
              <a:t>In groepjes bekijken we wat het LA jullie heeft opgeleverd. Wat heb je geleerd, welke mooie aanvulling of verbetering heb je ontvangen?</a:t>
            </a:r>
          </a:p>
          <a:p>
            <a:r>
              <a:rPr lang="nl-NL" sz="2000" dirty="0"/>
              <a:t>We koppelen de begrippenlijst aan de PowerPoint presentaties van de afgelopen periode.</a:t>
            </a:r>
          </a:p>
          <a:p>
            <a:r>
              <a:rPr lang="nl-NL" sz="2000" dirty="0"/>
              <a:t>Een totaaloverzicht voor de vitamines is als bijlage aan deze les toegevoegd.</a:t>
            </a:r>
          </a:p>
          <a:p>
            <a:r>
              <a:rPr lang="nl-NL" sz="2000" dirty="0"/>
              <a:t>Nog een klein stukje theorie over bewegen.</a:t>
            </a:r>
          </a:p>
          <a:p>
            <a:r>
              <a:rPr lang="nl-NL" sz="2000" dirty="0"/>
              <a:t>Even een frissen neus m.b.v.  ‘Het Ommetje’.</a:t>
            </a:r>
          </a:p>
          <a:p>
            <a:r>
              <a:rPr lang="nl-NL" sz="2000" dirty="0"/>
              <a:t>Je begrijpt welke aspecten bijdragen om fit te blijven en je immuunsysteem te boosten.</a:t>
            </a:r>
          </a:p>
          <a:p>
            <a:r>
              <a:rPr lang="nl-NL" sz="2000" dirty="0"/>
              <a:t>Afstemming wat jullie nog nodige hebben ter voorbereiding van de toets.</a:t>
            </a:r>
          </a:p>
        </p:txBody>
      </p:sp>
    </p:spTree>
    <p:extLst>
      <p:ext uri="{BB962C8B-B14F-4D97-AF65-F5344CB8AC3E}">
        <p14:creationId xmlns:p14="http://schemas.microsoft.com/office/powerpoint/2010/main" val="4074321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0">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2">
            <a:extLst>
              <a:ext uri="{FF2B5EF4-FFF2-40B4-BE49-F238E27FC236}">
                <a16:creationId xmlns:a16="http://schemas.microsoft.com/office/drawing/2014/main" id="{BE149CDF-5DAC-4860-A285-9492CF209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14">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26" name="Rectangle 16">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18">
            <a:extLst>
              <a:ext uri="{FF2B5EF4-FFF2-40B4-BE49-F238E27FC236}">
                <a16:creationId xmlns:a16="http://schemas.microsoft.com/office/drawing/2014/main" id="{26A515A1-4D80-430E-BE0A-71A290516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542" y="729175"/>
            <a:ext cx="1109935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el 1">
            <a:extLst>
              <a:ext uri="{FF2B5EF4-FFF2-40B4-BE49-F238E27FC236}">
                <a16:creationId xmlns:a16="http://schemas.microsoft.com/office/drawing/2014/main" id="{72F8B88E-0C6A-424A-A71A-8D32C53DB7F4}"/>
              </a:ext>
            </a:extLst>
          </p:cNvPr>
          <p:cNvSpPr>
            <a:spLocks noGrp="1"/>
          </p:cNvSpPr>
          <p:nvPr>
            <p:ph type="title"/>
          </p:nvPr>
        </p:nvSpPr>
        <p:spPr>
          <a:xfrm>
            <a:off x="1191966" y="905011"/>
            <a:ext cx="3629555" cy="1889135"/>
          </a:xfrm>
        </p:spPr>
        <p:txBody>
          <a:bodyPr vert="horz" lIns="91440" tIns="45720" rIns="91440" bIns="45720" rtlCol="0" anchor="b">
            <a:normAutofit/>
          </a:bodyPr>
          <a:lstStyle/>
          <a:p>
            <a:r>
              <a:rPr lang="en-US" sz="4800" dirty="0" err="1"/>
              <a:t>Interessant</a:t>
            </a:r>
            <a:r>
              <a:rPr lang="en-US" sz="4800" dirty="0"/>
              <a:t>!</a:t>
            </a:r>
          </a:p>
        </p:txBody>
      </p:sp>
      <p:sp>
        <p:nvSpPr>
          <p:cNvPr id="6" name="Rechthoek 5">
            <a:extLst>
              <a:ext uri="{FF2B5EF4-FFF2-40B4-BE49-F238E27FC236}">
                <a16:creationId xmlns:a16="http://schemas.microsoft.com/office/drawing/2014/main" id="{050DB65B-FEE5-A44E-A6FC-2DA45E6F3A2C}"/>
              </a:ext>
            </a:extLst>
          </p:cNvPr>
          <p:cNvSpPr/>
          <p:nvPr/>
        </p:nvSpPr>
        <p:spPr>
          <a:xfrm>
            <a:off x="1234830" y="2965592"/>
            <a:ext cx="3629555" cy="2987397"/>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dirty="0">
                <a:hlinkClick r:id="rId3"/>
              </a:rPr>
              <a:t>https://www.samengezond.nl</a:t>
            </a:r>
            <a:endParaRPr lang="en-US" dirty="0"/>
          </a:p>
          <a:p>
            <a:pPr>
              <a:lnSpc>
                <a:spcPct val="90000"/>
              </a:lnSpc>
              <a:spcAft>
                <a:spcPts val="600"/>
              </a:spcAft>
            </a:pPr>
            <a:endParaRPr lang="en-US" dirty="0"/>
          </a:p>
        </p:txBody>
      </p:sp>
      <p:pic>
        <p:nvPicPr>
          <p:cNvPr id="5" name="Tijdelijke aanduiding voor inhoud 4">
            <a:extLst>
              <a:ext uri="{FF2B5EF4-FFF2-40B4-BE49-F238E27FC236}">
                <a16:creationId xmlns:a16="http://schemas.microsoft.com/office/drawing/2014/main" id="{F43017CA-0F21-6C4D-B2BA-23DDDB7ED44F}"/>
              </a:ext>
            </a:extLst>
          </p:cNvPr>
          <p:cNvPicPr>
            <a:picLocks noGrp="1" noChangeAspect="1"/>
          </p:cNvPicPr>
          <p:nvPr>
            <p:ph idx="1"/>
          </p:nvPr>
        </p:nvPicPr>
        <p:blipFill rotWithShape="1">
          <a:blip r:embed="rId4"/>
          <a:srcRect t="17179"/>
          <a:stretch/>
        </p:blipFill>
        <p:spPr>
          <a:xfrm>
            <a:off x="5359151" y="895610"/>
            <a:ext cx="6107166" cy="5058020"/>
          </a:xfrm>
          <a:prstGeom prst="rect">
            <a:avLst/>
          </a:prstGeom>
        </p:spPr>
      </p:pic>
    </p:spTree>
    <p:extLst>
      <p:ext uri="{BB962C8B-B14F-4D97-AF65-F5344CB8AC3E}">
        <p14:creationId xmlns:p14="http://schemas.microsoft.com/office/powerpoint/2010/main" val="2750492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8A94871E-96FC-4ADE-815B-41A636E34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el 5">
            <a:extLst>
              <a:ext uri="{FF2B5EF4-FFF2-40B4-BE49-F238E27FC236}">
                <a16:creationId xmlns:a16="http://schemas.microsoft.com/office/drawing/2014/main" id="{38B9D379-C72E-BB44-A583-895FCF2B21FB}"/>
              </a:ext>
            </a:extLst>
          </p:cNvPr>
          <p:cNvSpPr>
            <a:spLocks noGrp="1"/>
          </p:cNvSpPr>
          <p:nvPr>
            <p:ph type="title"/>
          </p:nvPr>
        </p:nvSpPr>
        <p:spPr>
          <a:xfrm>
            <a:off x="640080" y="320040"/>
            <a:ext cx="6692827" cy="3892669"/>
          </a:xfrm>
        </p:spPr>
        <p:txBody>
          <a:bodyPr vert="horz" lIns="91440" tIns="45720" rIns="91440" bIns="45720" rtlCol="0" anchor="b">
            <a:normAutofit/>
          </a:bodyPr>
          <a:lstStyle/>
          <a:p>
            <a:r>
              <a:rPr lang="en-US" sz="6600" kern="1200">
                <a:solidFill>
                  <a:schemeClr val="tx1"/>
                </a:solidFill>
                <a:latin typeface="+mj-lt"/>
                <a:ea typeface="+mj-ea"/>
                <a:cs typeface="+mj-cs"/>
              </a:rPr>
              <a:t>Begrippenlijst</a:t>
            </a:r>
          </a:p>
        </p:txBody>
      </p:sp>
      <p:sp>
        <p:nvSpPr>
          <p:cNvPr id="40"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5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el 4">
            <a:extLst>
              <a:ext uri="{FF2B5EF4-FFF2-40B4-BE49-F238E27FC236}">
                <a16:creationId xmlns:a16="http://schemas.microsoft.com/office/drawing/2014/main" id="{982B31C9-AFFB-B64A-818A-BBAB2CC6713F}"/>
              </a:ext>
            </a:extLst>
          </p:cNvPr>
          <p:cNvGraphicFramePr>
            <a:graphicFrameLocks noGrp="1"/>
          </p:cNvGraphicFramePr>
          <p:nvPr>
            <p:extLst>
              <p:ext uri="{D42A27DB-BD31-4B8C-83A1-F6EECF244321}">
                <p14:modId xmlns:p14="http://schemas.microsoft.com/office/powerpoint/2010/main" val="1788136835"/>
              </p:ext>
            </p:extLst>
          </p:nvPr>
        </p:nvGraphicFramePr>
        <p:xfrm>
          <a:off x="6096000" y="428625"/>
          <a:ext cx="5772913" cy="6044000"/>
        </p:xfrm>
        <a:graphic>
          <a:graphicData uri="http://schemas.openxmlformats.org/drawingml/2006/table">
            <a:tbl>
              <a:tblPr firstRow="1" firstCol="1" bandRow="1">
                <a:noFill/>
                <a:tableStyleId>{5C22544A-7EE6-4342-B048-85BDC9FD1C3A}</a:tableStyleId>
              </a:tblPr>
              <a:tblGrid>
                <a:gridCol w="2734012">
                  <a:extLst>
                    <a:ext uri="{9D8B030D-6E8A-4147-A177-3AD203B41FA5}">
                      <a16:colId xmlns:a16="http://schemas.microsoft.com/office/drawing/2014/main" val="3706523185"/>
                    </a:ext>
                  </a:extLst>
                </a:gridCol>
                <a:gridCol w="3038901">
                  <a:extLst>
                    <a:ext uri="{9D8B030D-6E8A-4147-A177-3AD203B41FA5}">
                      <a16:colId xmlns:a16="http://schemas.microsoft.com/office/drawing/2014/main" val="557349122"/>
                    </a:ext>
                  </a:extLst>
                </a:gridCol>
              </a:tblGrid>
              <a:tr h="177094">
                <a:tc gridSpan="2">
                  <a:txBody>
                    <a:bodyPr/>
                    <a:lstStyle/>
                    <a:p>
                      <a:pPr algn="ctr">
                        <a:lnSpc>
                          <a:spcPct val="107000"/>
                        </a:lnSpc>
                        <a:tabLst>
                          <a:tab pos="180340" algn="l"/>
                        </a:tabLst>
                      </a:pPr>
                      <a:r>
                        <a:rPr lang="nl-NL" sz="1000" b="1" cap="none" spc="30">
                          <a:solidFill>
                            <a:schemeClr val="tx1"/>
                          </a:solidFill>
                          <a:effectLst/>
                        </a:rPr>
                        <a:t>Begrippen Lifestyle</a:t>
                      </a:r>
                      <a:endParaRPr lang="nl-NL" sz="1000" b="1" cap="none" spc="3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4350" marT="0" marB="25117" anchor="ctr">
                    <a:lnL w="12700" cmpd="sng">
                      <a:noFill/>
                      <a:prstDash val="solid"/>
                    </a:lnL>
                    <a:lnR w="12700" cmpd="sng">
                      <a:noFill/>
                      <a:prstDash val="solid"/>
                    </a:lnR>
                    <a:lnT w="19050" cap="flat" cmpd="sng" algn="ctr">
                      <a:solidFill>
                        <a:schemeClr val="accent1"/>
                      </a:solidFill>
                      <a:prstDash val="solid"/>
                    </a:lnT>
                    <a:lnB w="12700" cmpd="sng">
                      <a:noFill/>
                      <a:prstDash val="solid"/>
                    </a:lnB>
                    <a:noFill/>
                  </a:tcPr>
                </a:tc>
                <a:tc hMerge="1">
                  <a:txBody>
                    <a:bodyPr/>
                    <a:lstStyle/>
                    <a:p>
                      <a:endParaRPr lang="nl-NL"/>
                    </a:p>
                  </a:txBody>
                  <a:tcPr/>
                </a:tc>
                <a:extLst>
                  <a:ext uri="{0D108BD9-81ED-4DB2-BD59-A6C34878D82A}">
                    <a16:rowId xmlns:a16="http://schemas.microsoft.com/office/drawing/2014/main" val="1616968223"/>
                  </a:ext>
                </a:extLst>
              </a:tr>
              <a:tr h="177094">
                <a:tc>
                  <a:txBody>
                    <a:bodyPr/>
                    <a:lstStyle/>
                    <a:p>
                      <a:pPr algn="ctr">
                        <a:lnSpc>
                          <a:spcPct val="107000"/>
                        </a:lnSpc>
                        <a:tabLst>
                          <a:tab pos="180340" algn="l"/>
                        </a:tabLst>
                      </a:pPr>
                      <a:r>
                        <a:rPr lang="nl-NL" sz="1000" b="1" cap="none" spc="0">
                          <a:solidFill>
                            <a:schemeClr val="tx1"/>
                          </a:solidFill>
                          <a:effectLst/>
                        </a:rPr>
                        <a:t>Begrip</a:t>
                      </a:r>
                      <a:endParaRPr lang="nl-NL" sz="1000" b="1" cap="none" spc="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12558" marT="0" marB="25117" anchor="ctr">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pPr algn="ctr">
                        <a:lnSpc>
                          <a:spcPct val="107000"/>
                        </a:lnSpc>
                        <a:tabLst>
                          <a:tab pos="180340" algn="l"/>
                        </a:tabLst>
                      </a:pPr>
                      <a:r>
                        <a:rPr lang="nl-NL" sz="1000" cap="none" spc="0">
                          <a:solidFill>
                            <a:schemeClr val="tx1"/>
                          </a:solidFill>
                          <a:effectLst/>
                        </a:rPr>
                        <a:t>Wat moet je weten?</a:t>
                      </a:r>
                      <a:endParaRPr lang="nl-NL" sz="1000" cap="none" spc="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12558" marT="0" marB="25117">
                    <a:lnL w="12700" cmpd="sng">
                      <a:noFill/>
                      <a:prstDash val="solid"/>
                    </a:lnL>
                    <a:lnR w="12700" cmpd="sng">
                      <a:noFill/>
                      <a:prstDash val="solid"/>
                    </a:lnR>
                    <a:lnT w="12700" cmpd="sng">
                      <a:noFill/>
                      <a:prstDash val="solid"/>
                    </a:lnT>
                    <a:lnB w="9525" cap="flat" cmpd="sng" algn="ctr">
                      <a:solidFill>
                        <a:schemeClr val="accent1"/>
                      </a:solidFill>
                      <a:prstDash val="solid"/>
                    </a:lnB>
                    <a:noFill/>
                  </a:tcPr>
                </a:tc>
                <a:extLst>
                  <a:ext uri="{0D108BD9-81ED-4DB2-BD59-A6C34878D82A}">
                    <a16:rowId xmlns:a16="http://schemas.microsoft.com/office/drawing/2014/main" val="2491560913"/>
                  </a:ext>
                </a:extLst>
              </a:tr>
              <a:tr h="438844">
                <a:tc>
                  <a:txBody>
                    <a:bodyPr/>
                    <a:lstStyle/>
                    <a:p>
                      <a:pPr>
                        <a:lnSpc>
                          <a:spcPct val="107000"/>
                        </a:lnSpc>
                        <a:spcBef>
                          <a:spcPts val="200"/>
                        </a:spcBef>
                        <a:spcAft>
                          <a:spcPts val="200"/>
                        </a:spcAft>
                        <a:tabLst>
                          <a:tab pos="180340" algn="l"/>
                        </a:tabLst>
                      </a:pPr>
                      <a:r>
                        <a:rPr lang="nl-NL" sz="1000" b="1" cap="none" spc="0" dirty="0">
                          <a:solidFill>
                            <a:schemeClr val="tx1"/>
                          </a:solidFill>
                          <a:effectLst/>
                        </a:rPr>
                        <a:t>Ontwikkelingen op het gebied van een gezonde leefstijl. Les 1</a:t>
                      </a:r>
                      <a:endParaRPr lang="nl-NL" sz="1000" b="1" cap="none" spc="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21751" marR="12558" marT="0" marB="25117" anchor="ctr">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nSpc>
                          <a:spcPct val="107000"/>
                        </a:lnSpc>
                        <a:spcAft>
                          <a:spcPts val="800"/>
                        </a:spcAft>
                      </a:pPr>
                      <a:r>
                        <a:rPr lang="nl-NL" sz="1000" cap="none" spc="0">
                          <a:solidFill>
                            <a:schemeClr val="tx1"/>
                          </a:solidFill>
                          <a:effectLst/>
                        </a:rPr>
                        <a:t>Je kunt voorbeelden herkennen van ontwikkelingen op het gebied van een gezonde leefstijl.</a:t>
                      </a:r>
                      <a:endParaRPr lang="nl-NL" sz="1000" cap="none" spc="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21751" marR="12558" marT="0" marB="25117">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extLst>
                  <a:ext uri="{0D108BD9-81ED-4DB2-BD59-A6C34878D82A}">
                    <a16:rowId xmlns:a16="http://schemas.microsoft.com/office/drawing/2014/main" val="3001030749"/>
                  </a:ext>
                </a:extLst>
              </a:tr>
              <a:tr h="438844">
                <a:tc>
                  <a:txBody>
                    <a:bodyPr/>
                    <a:lstStyle/>
                    <a:p>
                      <a:pPr>
                        <a:lnSpc>
                          <a:spcPct val="107000"/>
                        </a:lnSpc>
                        <a:spcBef>
                          <a:spcPts val="200"/>
                        </a:spcBef>
                        <a:spcAft>
                          <a:spcPts val="200"/>
                        </a:spcAft>
                        <a:tabLst>
                          <a:tab pos="180340" algn="l"/>
                        </a:tabLst>
                      </a:pPr>
                      <a:r>
                        <a:rPr lang="nl-NL" sz="1000" b="1" cap="none" spc="0" dirty="0">
                          <a:solidFill>
                            <a:schemeClr val="tx1"/>
                          </a:solidFill>
                          <a:effectLst/>
                        </a:rPr>
                        <a:t>Technologische en sociale innovatie. Les 1</a:t>
                      </a:r>
                      <a:endParaRPr lang="nl-NL" sz="1000" b="1" cap="none" spc="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12558" marT="0" marB="25117" anchor="ctr">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pPr>
                        <a:lnSpc>
                          <a:spcPct val="107000"/>
                        </a:lnSpc>
                        <a:spcAft>
                          <a:spcPts val="800"/>
                        </a:spcAft>
                      </a:pPr>
                      <a:r>
                        <a:rPr lang="nl-NL" sz="1000" cap="none" spc="0">
                          <a:solidFill>
                            <a:schemeClr val="tx1"/>
                          </a:solidFill>
                          <a:effectLst/>
                        </a:rPr>
                        <a:t>Je weet wat technologische en sociale innovaties zijn en kan hier voorbeelden van benoemen en herkennen in relatie tot gezondheidszorg.</a:t>
                      </a:r>
                      <a:endParaRPr lang="nl-NL" sz="1000" cap="none" spc="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12558" marT="0" marB="25117">
                    <a:lnL w="12700" cmpd="sng">
                      <a:noFill/>
                      <a:prstDash val="solid"/>
                    </a:lnL>
                    <a:lnR w="12700" cmpd="sng">
                      <a:noFill/>
                      <a:prstDash val="solid"/>
                    </a:lnR>
                    <a:lnT w="12700" cmpd="sng">
                      <a:noFill/>
                      <a:prstDash val="solid"/>
                    </a:lnT>
                    <a:lnB w="9525" cap="flat" cmpd="sng" algn="ctr">
                      <a:solidFill>
                        <a:schemeClr val="accent1"/>
                      </a:solidFill>
                      <a:prstDash val="solid"/>
                    </a:lnB>
                    <a:noFill/>
                  </a:tcPr>
                </a:tc>
                <a:extLst>
                  <a:ext uri="{0D108BD9-81ED-4DB2-BD59-A6C34878D82A}">
                    <a16:rowId xmlns:a16="http://schemas.microsoft.com/office/drawing/2014/main" val="2900650134"/>
                  </a:ext>
                </a:extLst>
              </a:tr>
              <a:tr h="307969">
                <a:tc>
                  <a:txBody>
                    <a:bodyPr/>
                    <a:lstStyle/>
                    <a:p>
                      <a:pPr>
                        <a:lnSpc>
                          <a:spcPct val="107000"/>
                        </a:lnSpc>
                        <a:spcAft>
                          <a:spcPts val="800"/>
                        </a:spcAft>
                      </a:pPr>
                      <a:r>
                        <a:rPr lang="nl-NL" sz="1000" b="1" cap="none" spc="0" dirty="0">
                          <a:solidFill>
                            <a:schemeClr val="tx1"/>
                          </a:solidFill>
                          <a:effectLst/>
                        </a:rPr>
                        <a:t>4 p’s van TNO  .Les 1</a:t>
                      </a:r>
                      <a:endParaRPr lang="nl-NL" sz="1000" b="1" cap="none" spc="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21751" marR="12558" marT="0" marB="25117" anchor="ctr">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nSpc>
                          <a:spcPct val="107000"/>
                        </a:lnSpc>
                        <a:spcAft>
                          <a:spcPts val="800"/>
                        </a:spcAft>
                      </a:pPr>
                      <a:r>
                        <a:rPr lang="nl-NL" sz="1000" cap="none" spc="0">
                          <a:solidFill>
                            <a:schemeClr val="tx1"/>
                          </a:solidFill>
                          <a:effectLst/>
                        </a:rPr>
                        <a:t>Je kunt de 4 p’s van TNO benoemen en herkennen.</a:t>
                      </a:r>
                      <a:endParaRPr lang="nl-NL" sz="1000" cap="none" spc="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21751" marR="12558" marT="0" marB="25117">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extLst>
                  <a:ext uri="{0D108BD9-81ED-4DB2-BD59-A6C34878D82A}">
                    <a16:rowId xmlns:a16="http://schemas.microsoft.com/office/drawing/2014/main" val="483531515"/>
                  </a:ext>
                </a:extLst>
              </a:tr>
              <a:tr h="427088">
                <a:tc>
                  <a:txBody>
                    <a:bodyPr/>
                    <a:lstStyle/>
                    <a:p>
                      <a:pPr>
                        <a:lnSpc>
                          <a:spcPct val="107000"/>
                        </a:lnSpc>
                        <a:spcAft>
                          <a:spcPts val="800"/>
                        </a:spcAft>
                      </a:pPr>
                      <a:r>
                        <a:rPr lang="nl-NL" sz="1000" b="1" cap="none" spc="0" dirty="0">
                          <a:solidFill>
                            <a:schemeClr val="tx1"/>
                          </a:solidFill>
                          <a:effectLst/>
                        </a:rPr>
                        <a:t>Model van </a:t>
                      </a:r>
                      <a:r>
                        <a:rPr lang="nl-NL" sz="1000" b="1" cap="none" spc="0" dirty="0" err="1">
                          <a:solidFill>
                            <a:schemeClr val="tx1"/>
                          </a:solidFill>
                          <a:effectLst/>
                        </a:rPr>
                        <a:t>Lalonde</a:t>
                      </a:r>
                      <a:r>
                        <a:rPr lang="nl-NL" sz="1000" b="1" cap="none" spc="0" dirty="0">
                          <a:solidFill>
                            <a:schemeClr val="tx1"/>
                          </a:solidFill>
                          <a:effectLst/>
                        </a:rPr>
                        <a:t>. Les 1</a:t>
                      </a:r>
                    </a:p>
                    <a:p>
                      <a:pPr>
                        <a:lnSpc>
                          <a:spcPct val="107000"/>
                        </a:lnSpc>
                        <a:spcBef>
                          <a:spcPts val="200"/>
                        </a:spcBef>
                        <a:spcAft>
                          <a:spcPts val="200"/>
                        </a:spcAft>
                        <a:tabLst>
                          <a:tab pos="180340" algn="l"/>
                        </a:tabLst>
                      </a:pPr>
                      <a:r>
                        <a:rPr lang="nl-NL" sz="1000" b="1" cap="none" spc="0" dirty="0">
                          <a:solidFill>
                            <a:schemeClr val="tx1"/>
                          </a:solidFill>
                          <a:effectLst/>
                        </a:rPr>
                        <a:t> </a:t>
                      </a:r>
                      <a:endParaRPr lang="nl-NL" sz="1000" b="1" cap="none" spc="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12558" marT="0" marB="25117" anchor="ctr">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pPr>
                        <a:lnSpc>
                          <a:spcPct val="107000"/>
                        </a:lnSpc>
                        <a:spcAft>
                          <a:spcPts val="800"/>
                        </a:spcAft>
                      </a:pPr>
                      <a:r>
                        <a:rPr lang="nl-NL" sz="1000" cap="none" spc="0">
                          <a:solidFill>
                            <a:schemeClr val="tx1"/>
                          </a:solidFill>
                          <a:effectLst/>
                        </a:rPr>
                        <a:t>Je kent en begrijpt het model van Lalonde en kan voorbeelden aan de thema’s koppelen.</a:t>
                      </a:r>
                      <a:endParaRPr lang="nl-NL" sz="1000" cap="none" spc="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12558" marT="0" marB="25117">
                    <a:lnL w="12700" cmpd="sng">
                      <a:noFill/>
                      <a:prstDash val="solid"/>
                    </a:lnL>
                    <a:lnR w="12700" cmpd="sng">
                      <a:noFill/>
                      <a:prstDash val="solid"/>
                    </a:lnR>
                    <a:lnT w="12700" cmpd="sng">
                      <a:noFill/>
                      <a:prstDash val="solid"/>
                    </a:lnT>
                    <a:lnB w="9525" cap="flat" cmpd="sng" algn="ctr">
                      <a:solidFill>
                        <a:schemeClr val="accent1"/>
                      </a:solidFill>
                      <a:prstDash val="solid"/>
                    </a:lnB>
                    <a:noFill/>
                  </a:tcPr>
                </a:tc>
                <a:extLst>
                  <a:ext uri="{0D108BD9-81ED-4DB2-BD59-A6C34878D82A}">
                    <a16:rowId xmlns:a16="http://schemas.microsoft.com/office/drawing/2014/main" val="1808243245"/>
                  </a:ext>
                </a:extLst>
              </a:tr>
              <a:tr h="307969">
                <a:tc>
                  <a:txBody>
                    <a:bodyPr/>
                    <a:lstStyle/>
                    <a:p>
                      <a:pPr>
                        <a:lnSpc>
                          <a:spcPct val="107000"/>
                        </a:lnSpc>
                        <a:spcBef>
                          <a:spcPts val="200"/>
                        </a:spcBef>
                        <a:spcAft>
                          <a:spcPts val="200"/>
                        </a:spcAft>
                        <a:tabLst>
                          <a:tab pos="180340" algn="l"/>
                        </a:tabLst>
                      </a:pPr>
                      <a:r>
                        <a:rPr lang="nl-NL" sz="1000" b="1" cap="none" spc="0" dirty="0">
                          <a:solidFill>
                            <a:schemeClr val="tx1"/>
                          </a:solidFill>
                          <a:effectLst/>
                        </a:rPr>
                        <a:t>Gezondheidsdeterminanten. Les 1</a:t>
                      </a:r>
                      <a:endParaRPr lang="nl-NL" sz="1000" b="1" cap="none" spc="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21751" marR="12558" marT="0" marB="25117" anchor="ctr">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nSpc>
                          <a:spcPct val="107000"/>
                        </a:lnSpc>
                        <a:spcAft>
                          <a:spcPts val="800"/>
                        </a:spcAft>
                      </a:pPr>
                      <a:r>
                        <a:rPr lang="nl-NL" sz="1000" cap="none" spc="0">
                          <a:solidFill>
                            <a:schemeClr val="tx1"/>
                          </a:solidFill>
                          <a:effectLst/>
                        </a:rPr>
                        <a:t>Je kunt voorbeelden van gezondheidsdeterminanten geven.</a:t>
                      </a:r>
                      <a:endParaRPr lang="nl-NL" sz="1000" cap="none" spc="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21751" marR="12558" marT="0" marB="25117">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extLst>
                  <a:ext uri="{0D108BD9-81ED-4DB2-BD59-A6C34878D82A}">
                    <a16:rowId xmlns:a16="http://schemas.microsoft.com/office/drawing/2014/main" val="2385260556"/>
                  </a:ext>
                </a:extLst>
              </a:tr>
              <a:tr h="537454">
                <a:tc>
                  <a:txBody>
                    <a:bodyPr/>
                    <a:lstStyle/>
                    <a:p>
                      <a:pPr>
                        <a:lnSpc>
                          <a:spcPct val="107000"/>
                        </a:lnSpc>
                        <a:spcBef>
                          <a:spcPts val="200"/>
                        </a:spcBef>
                        <a:spcAft>
                          <a:spcPts val="200"/>
                        </a:spcAft>
                        <a:tabLst>
                          <a:tab pos="180340" algn="l"/>
                        </a:tabLst>
                      </a:pPr>
                      <a:r>
                        <a:rPr lang="nl-NL" sz="1000" b="1" cap="none" spc="0" dirty="0">
                          <a:solidFill>
                            <a:schemeClr val="tx1"/>
                          </a:solidFill>
                          <a:effectLst/>
                        </a:rPr>
                        <a:t>Blue zones. Les 2</a:t>
                      </a:r>
                      <a:endParaRPr lang="nl-NL" sz="1000" b="1" cap="none" spc="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12558" marT="0" marB="25117" anchor="ctr">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pPr>
                        <a:lnSpc>
                          <a:spcPct val="107000"/>
                        </a:lnSpc>
                        <a:spcAft>
                          <a:spcPts val="800"/>
                        </a:spcAft>
                      </a:pPr>
                      <a:r>
                        <a:rPr lang="nl-NL" sz="1000" cap="none" spc="0">
                          <a:solidFill>
                            <a:schemeClr val="tx1"/>
                          </a:solidFill>
                          <a:effectLst/>
                        </a:rPr>
                        <a:t>Je kunt uitleggen wat blue zones zijn.</a:t>
                      </a:r>
                    </a:p>
                    <a:p>
                      <a:pPr>
                        <a:lnSpc>
                          <a:spcPct val="107000"/>
                        </a:lnSpc>
                        <a:spcAft>
                          <a:spcPts val="800"/>
                        </a:spcAft>
                      </a:pPr>
                      <a:r>
                        <a:rPr lang="nl-NL" sz="1000" cap="none" spc="0">
                          <a:solidFill>
                            <a:schemeClr val="tx1"/>
                          </a:solidFill>
                          <a:effectLst/>
                        </a:rPr>
                        <a:t>Je kunt de terugkerende aspecten van de blue zones benoemen.</a:t>
                      </a:r>
                      <a:endParaRPr lang="nl-NL" sz="1000" cap="none" spc="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12558" marT="0" marB="25117">
                    <a:lnL w="12700" cmpd="sng">
                      <a:noFill/>
                      <a:prstDash val="solid"/>
                    </a:lnL>
                    <a:lnR w="12700" cmpd="sng">
                      <a:noFill/>
                      <a:prstDash val="solid"/>
                    </a:lnR>
                    <a:lnT w="12700" cmpd="sng">
                      <a:noFill/>
                      <a:prstDash val="solid"/>
                    </a:lnT>
                    <a:lnB w="9525" cap="flat" cmpd="sng" algn="ctr">
                      <a:solidFill>
                        <a:schemeClr val="accent1"/>
                      </a:solidFill>
                      <a:prstDash val="solid"/>
                    </a:lnB>
                    <a:noFill/>
                  </a:tcPr>
                </a:tc>
                <a:extLst>
                  <a:ext uri="{0D108BD9-81ED-4DB2-BD59-A6C34878D82A}">
                    <a16:rowId xmlns:a16="http://schemas.microsoft.com/office/drawing/2014/main" val="291113437"/>
                  </a:ext>
                </a:extLst>
              </a:tr>
              <a:tr h="307969">
                <a:tc>
                  <a:txBody>
                    <a:bodyPr/>
                    <a:lstStyle/>
                    <a:p>
                      <a:pPr>
                        <a:lnSpc>
                          <a:spcPct val="107000"/>
                        </a:lnSpc>
                        <a:spcBef>
                          <a:spcPts val="200"/>
                        </a:spcBef>
                        <a:spcAft>
                          <a:spcPts val="200"/>
                        </a:spcAft>
                        <a:tabLst>
                          <a:tab pos="180340" algn="l"/>
                        </a:tabLst>
                      </a:pPr>
                      <a:r>
                        <a:rPr lang="nl-NL" sz="1000" b="1" cap="none" spc="0" dirty="0">
                          <a:solidFill>
                            <a:schemeClr val="tx1"/>
                          </a:solidFill>
                          <a:effectLst/>
                        </a:rPr>
                        <a:t>Model positieve gezondheid. Les 1 en 2</a:t>
                      </a:r>
                      <a:endParaRPr lang="nl-NL" sz="1000" b="1" cap="none" spc="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21751" marR="12558" marT="0" marB="25117" anchor="ctr">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nSpc>
                          <a:spcPct val="107000"/>
                        </a:lnSpc>
                        <a:spcAft>
                          <a:spcPts val="800"/>
                        </a:spcAft>
                      </a:pPr>
                      <a:r>
                        <a:rPr lang="nl-NL" sz="1000" cap="none" spc="0">
                          <a:solidFill>
                            <a:schemeClr val="tx1"/>
                          </a:solidFill>
                          <a:effectLst/>
                        </a:rPr>
                        <a:t>Je kunt het model van de positieve gezondheid omschrijven en toepassen.</a:t>
                      </a:r>
                      <a:endParaRPr lang="nl-NL" sz="1000" cap="none" spc="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21751" marR="12558" marT="0" marB="25117">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extLst>
                  <a:ext uri="{0D108BD9-81ED-4DB2-BD59-A6C34878D82A}">
                    <a16:rowId xmlns:a16="http://schemas.microsoft.com/office/drawing/2014/main" val="3545961813"/>
                  </a:ext>
                </a:extLst>
              </a:tr>
              <a:tr h="307969">
                <a:tc>
                  <a:txBody>
                    <a:bodyPr/>
                    <a:lstStyle/>
                    <a:p>
                      <a:pPr>
                        <a:lnSpc>
                          <a:spcPct val="107000"/>
                        </a:lnSpc>
                        <a:spcBef>
                          <a:spcPts val="200"/>
                        </a:spcBef>
                        <a:spcAft>
                          <a:spcPts val="200"/>
                        </a:spcAft>
                        <a:tabLst>
                          <a:tab pos="180340" algn="l"/>
                        </a:tabLst>
                      </a:pPr>
                      <a:r>
                        <a:rPr lang="nl-NL" sz="1000" b="1" cap="none" spc="0" dirty="0">
                          <a:solidFill>
                            <a:schemeClr val="tx1"/>
                          </a:solidFill>
                          <a:effectLst/>
                        </a:rPr>
                        <a:t>Welvaartziektes. Les 2</a:t>
                      </a:r>
                      <a:endParaRPr lang="nl-NL" sz="1000" b="1" cap="none" spc="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12558" marT="0" marB="25117" anchor="ctr">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pPr>
                        <a:lnSpc>
                          <a:spcPct val="107000"/>
                        </a:lnSpc>
                        <a:spcAft>
                          <a:spcPts val="800"/>
                        </a:spcAft>
                      </a:pPr>
                      <a:r>
                        <a:rPr lang="nl-NL" sz="1000" cap="none" spc="0">
                          <a:solidFill>
                            <a:schemeClr val="tx1"/>
                          </a:solidFill>
                          <a:effectLst/>
                        </a:rPr>
                        <a:t>Je kunt oorzaken en gevolgen van welvaartsziektes omschrijven. </a:t>
                      </a:r>
                      <a:endParaRPr lang="nl-NL" sz="1000" cap="none" spc="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12558" marT="0" marB="25117">
                    <a:lnL w="12700" cmpd="sng">
                      <a:noFill/>
                      <a:prstDash val="solid"/>
                    </a:lnL>
                    <a:lnR w="12700" cmpd="sng">
                      <a:noFill/>
                      <a:prstDash val="solid"/>
                    </a:lnR>
                    <a:lnT w="12700" cmpd="sng">
                      <a:noFill/>
                      <a:prstDash val="solid"/>
                    </a:lnT>
                    <a:lnB w="9525" cap="flat" cmpd="sng" algn="ctr">
                      <a:solidFill>
                        <a:schemeClr val="accent1"/>
                      </a:solidFill>
                      <a:prstDash val="solid"/>
                    </a:lnB>
                    <a:noFill/>
                  </a:tcPr>
                </a:tc>
                <a:extLst>
                  <a:ext uri="{0D108BD9-81ED-4DB2-BD59-A6C34878D82A}">
                    <a16:rowId xmlns:a16="http://schemas.microsoft.com/office/drawing/2014/main" val="569510809"/>
                  </a:ext>
                </a:extLst>
              </a:tr>
              <a:tr h="704805">
                <a:tc>
                  <a:txBody>
                    <a:bodyPr/>
                    <a:lstStyle/>
                    <a:p>
                      <a:pPr>
                        <a:lnSpc>
                          <a:spcPct val="107000"/>
                        </a:lnSpc>
                        <a:spcBef>
                          <a:spcPts val="200"/>
                        </a:spcBef>
                        <a:spcAft>
                          <a:spcPts val="200"/>
                        </a:spcAft>
                        <a:tabLst>
                          <a:tab pos="180340" algn="l"/>
                        </a:tabLst>
                      </a:pPr>
                      <a:r>
                        <a:rPr lang="nl-NL" sz="1000" b="1" cap="none" spc="0" dirty="0">
                          <a:solidFill>
                            <a:schemeClr val="tx1"/>
                          </a:solidFill>
                          <a:effectLst/>
                        </a:rPr>
                        <a:t>Trends en hypes op leefstijl en voedingspatronen. Les 2</a:t>
                      </a:r>
                      <a:endParaRPr lang="nl-NL" sz="1000" b="1" cap="none" spc="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21751" marR="12558" marT="0" marB="25117" anchor="ctr">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nSpc>
                          <a:spcPct val="107000"/>
                        </a:lnSpc>
                        <a:spcAft>
                          <a:spcPts val="800"/>
                        </a:spcAft>
                      </a:pPr>
                      <a:r>
                        <a:rPr lang="nl-NL" sz="1000" cap="none" spc="0">
                          <a:solidFill>
                            <a:schemeClr val="tx1"/>
                          </a:solidFill>
                          <a:effectLst/>
                        </a:rPr>
                        <a:t>Je herkent trends op het gebied van leefstijl en geeft aan wat voor invloed dit heeft op de welvaartziektes. Je kunt hierbij de relatie leggen naar begrippen als blue zones en positieve gezondheid.</a:t>
                      </a:r>
                      <a:endParaRPr lang="nl-NL" sz="1000" cap="none" spc="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21751" marR="12558" marT="0" marB="25117">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extLst>
                  <a:ext uri="{0D108BD9-81ED-4DB2-BD59-A6C34878D82A}">
                    <a16:rowId xmlns:a16="http://schemas.microsoft.com/office/drawing/2014/main" val="3672851569"/>
                  </a:ext>
                </a:extLst>
              </a:tr>
              <a:tr h="438844">
                <a:tc>
                  <a:txBody>
                    <a:bodyPr/>
                    <a:lstStyle/>
                    <a:p>
                      <a:pPr>
                        <a:lnSpc>
                          <a:spcPct val="107000"/>
                        </a:lnSpc>
                        <a:spcBef>
                          <a:spcPts val="200"/>
                        </a:spcBef>
                        <a:spcAft>
                          <a:spcPts val="200"/>
                        </a:spcAft>
                        <a:tabLst>
                          <a:tab pos="180340" algn="l"/>
                        </a:tabLst>
                      </a:pPr>
                      <a:r>
                        <a:rPr lang="nl-NL" sz="1000" b="1" cap="none" spc="0" dirty="0">
                          <a:solidFill>
                            <a:schemeClr val="tx1"/>
                          </a:solidFill>
                          <a:effectLst/>
                        </a:rPr>
                        <a:t>Duurzame Verpakkingen. Les 5</a:t>
                      </a:r>
                      <a:endParaRPr lang="nl-NL" sz="1000" b="1" cap="none" spc="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12558" marT="0" marB="25117" anchor="ctr">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pPr>
                        <a:lnSpc>
                          <a:spcPct val="107000"/>
                        </a:lnSpc>
                        <a:spcAft>
                          <a:spcPts val="800"/>
                        </a:spcAft>
                      </a:pPr>
                      <a:r>
                        <a:rPr lang="nl-NL" sz="1000" cap="none" spc="0">
                          <a:solidFill>
                            <a:schemeClr val="tx1"/>
                          </a:solidFill>
                          <a:effectLst/>
                        </a:rPr>
                        <a:t>Je kunt de impact op het milieu benoemen van verpakkingen en kunt voorbeelden geven van ontwikkelingen bij supermarkten.</a:t>
                      </a:r>
                      <a:endParaRPr lang="nl-NL" sz="1000" cap="none" spc="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12558" marT="0" marB="25117">
                    <a:lnL w="12700" cmpd="sng">
                      <a:noFill/>
                      <a:prstDash val="solid"/>
                    </a:lnL>
                    <a:lnR w="12700" cmpd="sng">
                      <a:noFill/>
                      <a:prstDash val="solid"/>
                    </a:lnR>
                    <a:lnT w="12700" cmpd="sng">
                      <a:noFill/>
                      <a:prstDash val="solid"/>
                    </a:lnT>
                    <a:lnB w="9525" cap="flat" cmpd="sng" algn="ctr">
                      <a:solidFill>
                        <a:schemeClr val="accent1"/>
                      </a:solidFill>
                      <a:prstDash val="solid"/>
                    </a:lnB>
                    <a:noFill/>
                  </a:tcPr>
                </a:tc>
                <a:extLst>
                  <a:ext uri="{0D108BD9-81ED-4DB2-BD59-A6C34878D82A}">
                    <a16:rowId xmlns:a16="http://schemas.microsoft.com/office/drawing/2014/main" val="2449501937"/>
                  </a:ext>
                </a:extLst>
              </a:tr>
              <a:tr h="674511">
                <a:tc>
                  <a:txBody>
                    <a:bodyPr/>
                    <a:lstStyle/>
                    <a:p>
                      <a:pPr>
                        <a:lnSpc>
                          <a:spcPct val="107000"/>
                        </a:lnSpc>
                        <a:spcBef>
                          <a:spcPts val="200"/>
                        </a:spcBef>
                        <a:spcAft>
                          <a:spcPts val="200"/>
                        </a:spcAft>
                        <a:tabLst>
                          <a:tab pos="180340" algn="l"/>
                        </a:tabLst>
                      </a:pPr>
                      <a:r>
                        <a:rPr lang="nl-NL" sz="1000" b="1" cap="none" spc="0" dirty="0">
                          <a:solidFill>
                            <a:schemeClr val="tx1"/>
                          </a:solidFill>
                          <a:effectLst/>
                        </a:rPr>
                        <a:t>Afval en voedselverspilling .Les 5</a:t>
                      </a:r>
                      <a:endParaRPr lang="nl-NL" sz="1000" b="1" cap="none" spc="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21751" marR="12558" marT="0" marB="25117" anchor="ctr">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nSpc>
                          <a:spcPct val="107000"/>
                        </a:lnSpc>
                        <a:spcAft>
                          <a:spcPts val="800"/>
                        </a:spcAft>
                      </a:pPr>
                      <a:r>
                        <a:rPr lang="nl-NL" sz="1000" cap="none" spc="0">
                          <a:solidFill>
                            <a:schemeClr val="tx1"/>
                          </a:solidFill>
                          <a:effectLst/>
                        </a:rPr>
                        <a:t>Je kunt de uitgangspunten van “zooitje geregeld” benoemen.</a:t>
                      </a:r>
                    </a:p>
                    <a:p>
                      <a:pPr>
                        <a:lnSpc>
                          <a:spcPct val="107000"/>
                        </a:lnSpc>
                        <a:spcAft>
                          <a:spcPts val="800"/>
                        </a:spcAft>
                      </a:pPr>
                      <a:r>
                        <a:rPr lang="nl-NL" sz="1000" cap="none" spc="0">
                          <a:solidFill>
                            <a:schemeClr val="tx1"/>
                          </a:solidFill>
                          <a:effectLst/>
                        </a:rPr>
                        <a:t>Je kunt voorbeelden benoemen om voedselverspilling te voorkomen.</a:t>
                      </a:r>
                      <a:endParaRPr lang="nl-NL" sz="1000" cap="none" spc="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21751" marR="12558" marT="0" marB="25117">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extLst>
                  <a:ext uri="{0D108BD9-81ED-4DB2-BD59-A6C34878D82A}">
                    <a16:rowId xmlns:a16="http://schemas.microsoft.com/office/drawing/2014/main" val="3603149345"/>
                  </a:ext>
                </a:extLst>
              </a:tr>
              <a:tr h="307969">
                <a:tc>
                  <a:txBody>
                    <a:bodyPr/>
                    <a:lstStyle/>
                    <a:p>
                      <a:pPr>
                        <a:lnSpc>
                          <a:spcPct val="107000"/>
                        </a:lnSpc>
                        <a:spcBef>
                          <a:spcPts val="200"/>
                        </a:spcBef>
                        <a:spcAft>
                          <a:spcPts val="200"/>
                        </a:spcAft>
                        <a:tabLst>
                          <a:tab pos="180340" algn="l"/>
                        </a:tabLst>
                      </a:pPr>
                      <a:r>
                        <a:rPr lang="nl-NL" sz="1000" b="1" cap="none" spc="0" dirty="0">
                          <a:solidFill>
                            <a:schemeClr val="tx1"/>
                          </a:solidFill>
                          <a:effectLst/>
                        </a:rPr>
                        <a:t>Trends in de foodsector. Les 2</a:t>
                      </a:r>
                      <a:endParaRPr lang="nl-NL" sz="1000" b="1" cap="none" spc="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12558" marT="0" marB="25117" anchor="ctr">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07000"/>
                        </a:lnSpc>
                        <a:spcAft>
                          <a:spcPts val="800"/>
                        </a:spcAft>
                      </a:pPr>
                      <a:r>
                        <a:rPr lang="nl-NL" sz="1000" cap="none" spc="0" dirty="0">
                          <a:solidFill>
                            <a:schemeClr val="tx1"/>
                          </a:solidFill>
                          <a:effectLst/>
                        </a:rPr>
                        <a:t>Je kunt de belangrijkste thema's bij toekomstige ontwikkelingen in de foodsector benoemen.</a:t>
                      </a:r>
                      <a:endParaRPr lang="nl-NL" sz="1000" cap="none" spc="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12558" marT="0" marB="25117">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888589616"/>
                  </a:ext>
                </a:extLst>
              </a:tr>
            </a:tbl>
          </a:graphicData>
        </a:graphic>
      </p:graphicFrame>
    </p:spTree>
    <p:extLst>
      <p:ext uri="{BB962C8B-B14F-4D97-AF65-F5344CB8AC3E}">
        <p14:creationId xmlns:p14="http://schemas.microsoft.com/office/powerpoint/2010/main" val="4244863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35">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el 3">
            <a:extLst>
              <a:ext uri="{FF2B5EF4-FFF2-40B4-BE49-F238E27FC236}">
                <a16:creationId xmlns:a16="http://schemas.microsoft.com/office/drawing/2014/main" id="{6BEDD748-CAFA-9444-902D-58DC679288C0}"/>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600" kern="1200">
                <a:solidFill>
                  <a:schemeClr val="tx1"/>
                </a:solidFill>
                <a:latin typeface="+mj-lt"/>
                <a:ea typeface="+mj-ea"/>
                <a:cs typeface="+mj-cs"/>
              </a:rPr>
              <a:t>Deel 2</a:t>
            </a:r>
          </a:p>
        </p:txBody>
      </p:sp>
      <p:sp>
        <p:nvSpPr>
          <p:cNvPr id="4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1">
            <a:extLst>
              <a:ext uri="{FF2B5EF4-FFF2-40B4-BE49-F238E27FC236}">
                <a16:creationId xmlns:a16="http://schemas.microsoft.com/office/drawing/2014/main" id="{D4DC5832-ED96-304F-ACEB-BE54D6A6CAAF}"/>
              </a:ext>
            </a:extLst>
          </p:cNvPr>
          <p:cNvSpPr>
            <a:spLocks noChangeArrowheads="1"/>
          </p:cNvSpPr>
          <p:nvPr/>
        </p:nvSpPr>
        <p:spPr bwMode="auto">
          <a:xfrm>
            <a:off x="4943474" y="827103"/>
            <a:ext cx="16283025" cy="505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a:p>
        </p:txBody>
      </p:sp>
      <p:graphicFrame>
        <p:nvGraphicFramePr>
          <p:cNvPr id="2" name="Tabel 1">
            <a:extLst>
              <a:ext uri="{FF2B5EF4-FFF2-40B4-BE49-F238E27FC236}">
                <a16:creationId xmlns:a16="http://schemas.microsoft.com/office/drawing/2014/main" id="{C1C013D9-C037-BE40-B686-3D5793F2EB3B}"/>
              </a:ext>
            </a:extLst>
          </p:cNvPr>
          <p:cNvGraphicFramePr>
            <a:graphicFrameLocks noGrp="1"/>
          </p:cNvGraphicFramePr>
          <p:nvPr>
            <p:extLst>
              <p:ext uri="{D42A27DB-BD31-4B8C-83A1-F6EECF244321}">
                <p14:modId xmlns:p14="http://schemas.microsoft.com/office/powerpoint/2010/main" val="3737404212"/>
              </p:ext>
            </p:extLst>
          </p:nvPr>
        </p:nvGraphicFramePr>
        <p:xfrm>
          <a:off x="4334105" y="418321"/>
          <a:ext cx="7214617" cy="6072157"/>
        </p:xfrm>
        <a:graphic>
          <a:graphicData uri="http://schemas.openxmlformats.org/drawingml/2006/table">
            <a:tbl>
              <a:tblPr firstRow="1" firstCol="1" bandRow="1">
                <a:tableStyleId>{9D7B26C5-4107-4FEC-AEDC-1716B250A1EF}</a:tableStyleId>
              </a:tblPr>
              <a:tblGrid>
                <a:gridCol w="3092866">
                  <a:extLst>
                    <a:ext uri="{9D8B030D-6E8A-4147-A177-3AD203B41FA5}">
                      <a16:colId xmlns:a16="http://schemas.microsoft.com/office/drawing/2014/main" val="1140395585"/>
                    </a:ext>
                  </a:extLst>
                </a:gridCol>
                <a:gridCol w="4121751">
                  <a:extLst>
                    <a:ext uri="{9D8B030D-6E8A-4147-A177-3AD203B41FA5}">
                      <a16:colId xmlns:a16="http://schemas.microsoft.com/office/drawing/2014/main" val="3574847431"/>
                    </a:ext>
                  </a:extLst>
                </a:gridCol>
              </a:tblGrid>
              <a:tr h="156624">
                <a:tc>
                  <a:txBody>
                    <a:bodyPr/>
                    <a:lstStyle/>
                    <a:p>
                      <a:pPr>
                        <a:lnSpc>
                          <a:spcPct val="107000"/>
                        </a:lnSpc>
                        <a:spcBef>
                          <a:spcPts val="200"/>
                        </a:spcBef>
                        <a:spcAft>
                          <a:spcPts val="200"/>
                        </a:spcAft>
                        <a:tabLst>
                          <a:tab pos="180340" algn="l"/>
                        </a:tabLst>
                      </a:pPr>
                      <a:r>
                        <a:rPr lang="nl-NL" sz="1000" dirty="0">
                          <a:effectLst/>
                        </a:rPr>
                        <a:t>Verandering in de voedselketen. Les 5</a:t>
                      </a:r>
                      <a:endParaRPr lang="nl-NL" sz="1000" dirty="0">
                        <a:effectLst/>
                        <a:latin typeface="Arial" panose="020B0604020202020204" pitchFamily="34" charset="0"/>
                        <a:ea typeface="Calibri" panose="020F0502020204030204" pitchFamily="34" charset="0"/>
                        <a:cs typeface="Times New Roman" panose="02020603050405020304" pitchFamily="18" charset="0"/>
                      </a:endParaRPr>
                    </a:p>
                  </a:txBody>
                  <a:tcPr marL="15552" marR="15552" marT="0" marB="0" anchor="ctr"/>
                </a:tc>
                <a:tc>
                  <a:txBody>
                    <a:bodyPr/>
                    <a:lstStyle/>
                    <a:p>
                      <a:pPr>
                        <a:lnSpc>
                          <a:spcPct val="107000"/>
                        </a:lnSpc>
                        <a:spcAft>
                          <a:spcPts val="800"/>
                        </a:spcAft>
                      </a:pPr>
                      <a:r>
                        <a:rPr lang="nl-NL" sz="1000">
                          <a:effectLst/>
                        </a:rPr>
                        <a:t>Je kunt voorbeelden van veranderingen van produceren en consumeren benoemen.</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15552" marR="15552" marT="0" marB="0"/>
                </a:tc>
                <a:extLst>
                  <a:ext uri="{0D108BD9-81ED-4DB2-BD59-A6C34878D82A}">
                    <a16:rowId xmlns:a16="http://schemas.microsoft.com/office/drawing/2014/main" val="3581714254"/>
                  </a:ext>
                </a:extLst>
              </a:tr>
              <a:tr h="428663">
                <a:tc>
                  <a:txBody>
                    <a:bodyPr/>
                    <a:lstStyle/>
                    <a:p>
                      <a:pPr>
                        <a:lnSpc>
                          <a:spcPct val="107000"/>
                        </a:lnSpc>
                        <a:spcBef>
                          <a:spcPts val="200"/>
                        </a:spcBef>
                        <a:spcAft>
                          <a:spcPts val="200"/>
                        </a:spcAft>
                        <a:tabLst>
                          <a:tab pos="180340" algn="l"/>
                        </a:tabLst>
                      </a:pPr>
                      <a:r>
                        <a:rPr lang="nl-NL" sz="1000" dirty="0">
                          <a:effectLst/>
                        </a:rPr>
                        <a:t>Macro en micronutriënten. Les 4</a:t>
                      </a:r>
                      <a:endParaRPr lang="nl-NL" sz="1000" dirty="0">
                        <a:effectLst/>
                        <a:latin typeface="Arial" panose="020B0604020202020204" pitchFamily="34" charset="0"/>
                        <a:ea typeface="Calibri" panose="020F0502020204030204" pitchFamily="34" charset="0"/>
                        <a:cs typeface="Times New Roman" panose="02020603050405020304" pitchFamily="18" charset="0"/>
                      </a:endParaRPr>
                    </a:p>
                  </a:txBody>
                  <a:tcPr marL="15552" marR="15552" marT="0" marB="0" anchor="ctr"/>
                </a:tc>
                <a:tc>
                  <a:txBody>
                    <a:bodyPr/>
                    <a:lstStyle/>
                    <a:p>
                      <a:pPr>
                        <a:lnSpc>
                          <a:spcPct val="107000"/>
                        </a:lnSpc>
                        <a:spcAft>
                          <a:spcPts val="800"/>
                        </a:spcAft>
                      </a:pPr>
                      <a:r>
                        <a:rPr lang="nl-NL" sz="1000">
                          <a:effectLst/>
                        </a:rPr>
                        <a:t>Je kent het verschil tussen de verschillende macro- en micronutriënten en weet de fysiologische functie in het lichaam. Daarnaast weet je hoeveel kilocalorieën per gram de verschillende macronutriënten bevatten.</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15552" marR="15552" marT="0" marB="0"/>
                </a:tc>
                <a:extLst>
                  <a:ext uri="{0D108BD9-81ED-4DB2-BD59-A6C34878D82A}">
                    <a16:rowId xmlns:a16="http://schemas.microsoft.com/office/drawing/2014/main" val="1184603989"/>
                  </a:ext>
                </a:extLst>
              </a:tr>
              <a:tr h="156624">
                <a:tc>
                  <a:txBody>
                    <a:bodyPr/>
                    <a:lstStyle/>
                    <a:p>
                      <a:pPr>
                        <a:lnSpc>
                          <a:spcPct val="107000"/>
                        </a:lnSpc>
                        <a:spcBef>
                          <a:spcPts val="200"/>
                        </a:spcBef>
                        <a:spcAft>
                          <a:spcPts val="200"/>
                        </a:spcAft>
                        <a:tabLst>
                          <a:tab pos="180340" algn="l"/>
                        </a:tabLst>
                      </a:pPr>
                      <a:r>
                        <a:rPr lang="nl-NL" sz="1000" dirty="0">
                          <a:effectLst/>
                        </a:rPr>
                        <a:t>Analyse eetdagboek. Les 4 en 7</a:t>
                      </a:r>
                      <a:endParaRPr lang="nl-NL" sz="1000" dirty="0">
                        <a:effectLst/>
                        <a:latin typeface="Arial" panose="020B0604020202020204" pitchFamily="34" charset="0"/>
                        <a:ea typeface="Calibri" panose="020F0502020204030204" pitchFamily="34" charset="0"/>
                        <a:cs typeface="Times New Roman" panose="02020603050405020304" pitchFamily="18" charset="0"/>
                      </a:endParaRPr>
                    </a:p>
                  </a:txBody>
                  <a:tcPr marL="15552" marR="15552" marT="0" marB="0" anchor="ctr"/>
                </a:tc>
                <a:tc>
                  <a:txBody>
                    <a:bodyPr/>
                    <a:lstStyle/>
                    <a:p>
                      <a:pPr>
                        <a:lnSpc>
                          <a:spcPct val="107000"/>
                        </a:lnSpc>
                        <a:spcAft>
                          <a:spcPts val="800"/>
                        </a:spcAft>
                      </a:pPr>
                      <a:r>
                        <a:rPr lang="nl-NL" sz="1000">
                          <a:effectLst/>
                        </a:rPr>
                        <a:t>Je kunt vanuit een eetdagboek bepalen waar eventueel verbetering te realiseren is.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15552" marR="15552" marT="0" marB="0"/>
                </a:tc>
                <a:extLst>
                  <a:ext uri="{0D108BD9-81ED-4DB2-BD59-A6C34878D82A}">
                    <a16:rowId xmlns:a16="http://schemas.microsoft.com/office/drawing/2014/main" val="3823069386"/>
                  </a:ext>
                </a:extLst>
              </a:tr>
              <a:tr h="292644">
                <a:tc>
                  <a:txBody>
                    <a:bodyPr/>
                    <a:lstStyle/>
                    <a:p>
                      <a:pPr>
                        <a:lnSpc>
                          <a:spcPct val="107000"/>
                        </a:lnSpc>
                        <a:spcBef>
                          <a:spcPts val="200"/>
                        </a:spcBef>
                        <a:spcAft>
                          <a:spcPts val="200"/>
                        </a:spcAft>
                        <a:tabLst>
                          <a:tab pos="180340" algn="l"/>
                        </a:tabLst>
                      </a:pPr>
                      <a:r>
                        <a:rPr lang="nl-NL" sz="1000" dirty="0">
                          <a:effectLst/>
                        </a:rPr>
                        <a:t>Nederlandse beweegrichtlijnen. Les 1</a:t>
                      </a:r>
                      <a:endParaRPr lang="nl-NL" sz="1000" dirty="0">
                        <a:effectLst/>
                        <a:latin typeface="Arial" panose="020B0604020202020204" pitchFamily="34" charset="0"/>
                        <a:ea typeface="Calibri" panose="020F0502020204030204" pitchFamily="34" charset="0"/>
                        <a:cs typeface="Times New Roman" panose="02020603050405020304" pitchFamily="18" charset="0"/>
                      </a:endParaRPr>
                    </a:p>
                  </a:txBody>
                  <a:tcPr marL="15552" marR="15552" marT="0" marB="0" anchor="ctr"/>
                </a:tc>
                <a:tc>
                  <a:txBody>
                    <a:bodyPr/>
                    <a:lstStyle/>
                    <a:p>
                      <a:pPr>
                        <a:lnSpc>
                          <a:spcPct val="107000"/>
                        </a:lnSpc>
                        <a:spcAft>
                          <a:spcPts val="800"/>
                        </a:spcAft>
                      </a:pPr>
                      <a:r>
                        <a:rPr lang="nl-NL" sz="1000">
                          <a:effectLst/>
                        </a:rPr>
                        <a:t>Je weet wat de richtlijnen zijn voor jongeren, volwassen en ouderen en op welke wijze bewegen in te bouwen is in het dagelijks leven.</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15552" marR="15552" marT="0" marB="0"/>
                </a:tc>
                <a:extLst>
                  <a:ext uri="{0D108BD9-81ED-4DB2-BD59-A6C34878D82A}">
                    <a16:rowId xmlns:a16="http://schemas.microsoft.com/office/drawing/2014/main" val="1248041822"/>
                  </a:ext>
                </a:extLst>
              </a:tr>
              <a:tr h="292644">
                <a:tc>
                  <a:txBody>
                    <a:bodyPr/>
                    <a:lstStyle/>
                    <a:p>
                      <a:pPr>
                        <a:lnSpc>
                          <a:spcPct val="107000"/>
                        </a:lnSpc>
                        <a:spcBef>
                          <a:spcPts val="200"/>
                        </a:spcBef>
                        <a:spcAft>
                          <a:spcPts val="200"/>
                        </a:spcAft>
                        <a:tabLst>
                          <a:tab pos="180340" algn="l"/>
                        </a:tabLst>
                      </a:pPr>
                      <a:r>
                        <a:rPr lang="nl-NL" sz="1000" dirty="0">
                          <a:effectLst/>
                        </a:rPr>
                        <a:t>Rustmetabolisme en dagelijkse energiebehoefte.</a:t>
                      </a:r>
                    </a:p>
                    <a:p>
                      <a:pPr>
                        <a:lnSpc>
                          <a:spcPct val="107000"/>
                        </a:lnSpc>
                        <a:spcBef>
                          <a:spcPts val="200"/>
                        </a:spcBef>
                        <a:spcAft>
                          <a:spcPts val="200"/>
                        </a:spcAft>
                        <a:tabLst>
                          <a:tab pos="180340" algn="l"/>
                        </a:tabLst>
                      </a:pPr>
                      <a:r>
                        <a:rPr lang="nl-NL" sz="1000" dirty="0">
                          <a:effectLst/>
                        </a:rPr>
                        <a:t>Les 1en 8</a:t>
                      </a:r>
                      <a:endParaRPr lang="nl-NL" sz="1000" dirty="0">
                        <a:effectLst/>
                        <a:latin typeface="Arial" panose="020B0604020202020204" pitchFamily="34" charset="0"/>
                        <a:ea typeface="Calibri" panose="020F0502020204030204" pitchFamily="34" charset="0"/>
                        <a:cs typeface="Times New Roman" panose="02020603050405020304" pitchFamily="18" charset="0"/>
                      </a:endParaRPr>
                    </a:p>
                  </a:txBody>
                  <a:tcPr marL="15552" marR="15552" marT="0" marB="0" anchor="ctr"/>
                </a:tc>
                <a:tc>
                  <a:txBody>
                    <a:bodyPr/>
                    <a:lstStyle/>
                    <a:p>
                      <a:pPr>
                        <a:lnSpc>
                          <a:spcPct val="107000"/>
                        </a:lnSpc>
                        <a:spcAft>
                          <a:spcPts val="800"/>
                        </a:spcAft>
                      </a:pPr>
                      <a:r>
                        <a:rPr lang="nl-NL" sz="1000">
                          <a:effectLst/>
                        </a:rPr>
                        <a:t>Je weet welke aspecten een rol spelen bij het bepalen van het rustmetabolisme en het bepalen van de dagelijkse energiebehoefte.</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15552" marR="15552" marT="0" marB="0"/>
                </a:tc>
                <a:extLst>
                  <a:ext uri="{0D108BD9-81ED-4DB2-BD59-A6C34878D82A}">
                    <a16:rowId xmlns:a16="http://schemas.microsoft.com/office/drawing/2014/main" val="1170295384"/>
                  </a:ext>
                </a:extLst>
              </a:tr>
              <a:tr h="292644">
                <a:tc>
                  <a:txBody>
                    <a:bodyPr/>
                    <a:lstStyle/>
                    <a:p>
                      <a:pPr>
                        <a:lnSpc>
                          <a:spcPct val="107000"/>
                        </a:lnSpc>
                        <a:spcBef>
                          <a:spcPts val="200"/>
                        </a:spcBef>
                        <a:spcAft>
                          <a:spcPts val="200"/>
                        </a:spcAft>
                        <a:tabLst>
                          <a:tab pos="180340" algn="l"/>
                        </a:tabLst>
                      </a:pPr>
                      <a:r>
                        <a:rPr lang="en-US" sz="1000" dirty="0">
                          <a:effectLst/>
                        </a:rPr>
                        <a:t>Pal (Physical Activity Level) </a:t>
                      </a:r>
                      <a:r>
                        <a:rPr lang="en-US" sz="1000" dirty="0" err="1">
                          <a:effectLst/>
                        </a:rPr>
                        <a:t>waarde</a:t>
                      </a:r>
                      <a:r>
                        <a:rPr lang="en-US" sz="1000" dirty="0">
                          <a:effectLst/>
                        </a:rPr>
                        <a:t>. Les 1 </a:t>
                      </a:r>
                      <a:r>
                        <a:rPr lang="en-US" sz="1000" dirty="0" err="1">
                          <a:effectLst/>
                        </a:rPr>
                        <a:t>en</a:t>
                      </a:r>
                      <a:r>
                        <a:rPr lang="en-US" sz="1000" dirty="0">
                          <a:effectLst/>
                        </a:rPr>
                        <a:t> 8</a:t>
                      </a:r>
                      <a:endParaRPr lang="nl-NL" sz="1000" dirty="0">
                        <a:effectLst/>
                        <a:latin typeface="Arial" panose="020B0604020202020204" pitchFamily="34" charset="0"/>
                        <a:ea typeface="Calibri" panose="020F0502020204030204" pitchFamily="34" charset="0"/>
                        <a:cs typeface="Times New Roman" panose="02020603050405020304" pitchFamily="18" charset="0"/>
                      </a:endParaRPr>
                    </a:p>
                  </a:txBody>
                  <a:tcPr marL="15552" marR="15552" marT="0" marB="0" anchor="ctr"/>
                </a:tc>
                <a:tc>
                  <a:txBody>
                    <a:bodyPr/>
                    <a:lstStyle/>
                    <a:p>
                      <a:pPr>
                        <a:lnSpc>
                          <a:spcPct val="107000"/>
                        </a:lnSpc>
                        <a:spcAft>
                          <a:spcPts val="800"/>
                        </a:spcAft>
                      </a:pPr>
                      <a:r>
                        <a:rPr lang="nl-NL" sz="1000">
                          <a:effectLst/>
                        </a:rPr>
                        <a:t>Na de bepaling van het rustmetabolisme wordt deze vermenigvuldigd met de Pal waarde ofwel de mate van fysieke inspanning.</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15552" marR="15552" marT="0" marB="0"/>
                </a:tc>
                <a:extLst>
                  <a:ext uri="{0D108BD9-81ED-4DB2-BD59-A6C34878D82A}">
                    <a16:rowId xmlns:a16="http://schemas.microsoft.com/office/drawing/2014/main" val="3055757293"/>
                  </a:ext>
                </a:extLst>
              </a:tr>
              <a:tr h="564683">
                <a:tc>
                  <a:txBody>
                    <a:bodyPr/>
                    <a:lstStyle/>
                    <a:p>
                      <a:pPr>
                        <a:lnSpc>
                          <a:spcPct val="107000"/>
                        </a:lnSpc>
                        <a:spcBef>
                          <a:spcPts val="200"/>
                        </a:spcBef>
                        <a:spcAft>
                          <a:spcPts val="200"/>
                        </a:spcAft>
                        <a:tabLst>
                          <a:tab pos="180340" algn="l"/>
                        </a:tabLst>
                      </a:pPr>
                      <a:r>
                        <a:rPr lang="en-US" sz="1000" dirty="0">
                          <a:effectLst/>
                        </a:rPr>
                        <a:t>MET (Metabolic Equivalent of Task).Les 8</a:t>
                      </a:r>
                      <a:endParaRPr lang="nl-NL" sz="1000" dirty="0">
                        <a:effectLst/>
                        <a:latin typeface="Arial" panose="020B0604020202020204" pitchFamily="34" charset="0"/>
                        <a:ea typeface="Calibri" panose="020F0502020204030204" pitchFamily="34" charset="0"/>
                        <a:cs typeface="Times New Roman" panose="02020603050405020304" pitchFamily="18" charset="0"/>
                      </a:endParaRPr>
                    </a:p>
                  </a:txBody>
                  <a:tcPr marL="15552" marR="15552" marT="0" marB="0" anchor="ctr"/>
                </a:tc>
                <a:tc>
                  <a:txBody>
                    <a:bodyPr/>
                    <a:lstStyle/>
                    <a:p>
                      <a:pPr>
                        <a:lnSpc>
                          <a:spcPct val="107000"/>
                        </a:lnSpc>
                        <a:spcAft>
                          <a:spcPts val="800"/>
                        </a:spcAft>
                      </a:pPr>
                      <a:r>
                        <a:rPr lang="nl-NL" sz="1000">
                          <a:effectLst/>
                        </a:rPr>
                        <a:t>Het metabool equivalent is een meeteenheid binnen de fysiologie voor de hoeveelheid energie die een bepaalde fysieke inspanning kost ten opzichte van de hoeveelheid benodigde energie in rust. Je kent op hoofdlijnen de verschillende activiteiten en begrijpt waarom er verschillen zijn per activiteit.</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15552" marR="15552" marT="0" marB="0"/>
                </a:tc>
                <a:extLst>
                  <a:ext uri="{0D108BD9-81ED-4DB2-BD59-A6C34878D82A}">
                    <a16:rowId xmlns:a16="http://schemas.microsoft.com/office/drawing/2014/main" val="1543089400"/>
                  </a:ext>
                </a:extLst>
              </a:tr>
              <a:tr h="292644">
                <a:tc>
                  <a:txBody>
                    <a:bodyPr/>
                    <a:lstStyle/>
                    <a:p>
                      <a:pPr>
                        <a:lnSpc>
                          <a:spcPct val="107000"/>
                        </a:lnSpc>
                        <a:spcBef>
                          <a:spcPts val="200"/>
                        </a:spcBef>
                        <a:spcAft>
                          <a:spcPts val="200"/>
                        </a:spcAft>
                        <a:tabLst>
                          <a:tab pos="180340" algn="l"/>
                        </a:tabLst>
                      </a:pPr>
                      <a:r>
                        <a:rPr lang="nl-NL" sz="1000" dirty="0">
                          <a:effectLst/>
                        </a:rPr>
                        <a:t>Beweegredenen. Les 1</a:t>
                      </a:r>
                      <a:endParaRPr lang="nl-NL" sz="1000" dirty="0">
                        <a:effectLst/>
                        <a:latin typeface="Arial" panose="020B0604020202020204" pitchFamily="34" charset="0"/>
                        <a:ea typeface="Calibri" panose="020F0502020204030204" pitchFamily="34" charset="0"/>
                        <a:cs typeface="Times New Roman" panose="02020603050405020304" pitchFamily="18" charset="0"/>
                      </a:endParaRPr>
                    </a:p>
                  </a:txBody>
                  <a:tcPr marL="15552" marR="15552" marT="0" marB="0" anchor="ctr"/>
                </a:tc>
                <a:tc>
                  <a:txBody>
                    <a:bodyPr/>
                    <a:lstStyle/>
                    <a:p>
                      <a:pPr>
                        <a:lnSpc>
                          <a:spcPct val="107000"/>
                        </a:lnSpc>
                        <a:spcAft>
                          <a:spcPts val="800"/>
                        </a:spcAft>
                      </a:pPr>
                      <a:r>
                        <a:rPr lang="nl-NL" sz="1000">
                          <a:effectLst/>
                        </a:rPr>
                        <a:t>Je bent bekend met de beweegredenen en kunt daar verschillende trainingsvormen bij benoemen.</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15552" marR="15552" marT="0" marB="0"/>
                </a:tc>
                <a:extLst>
                  <a:ext uri="{0D108BD9-81ED-4DB2-BD59-A6C34878D82A}">
                    <a16:rowId xmlns:a16="http://schemas.microsoft.com/office/drawing/2014/main" val="1732467853"/>
                  </a:ext>
                </a:extLst>
              </a:tr>
              <a:tr h="428663">
                <a:tc>
                  <a:txBody>
                    <a:bodyPr/>
                    <a:lstStyle/>
                    <a:p>
                      <a:pPr>
                        <a:lnSpc>
                          <a:spcPct val="107000"/>
                        </a:lnSpc>
                        <a:spcBef>
                          <a:spcPts val="200"/>
                        </a:spcBef>
                        <a:spcAft>
                          <a:spcPts val="200"/>
                        </a:spcAft>
                        <a:tabLst>
                          <a:tab pos="180340" algn="l"/>
                        </a:tabLst>
                      </a:pPr>
                      <a:r>
                        <a:rPr lang="nl-NL" sz="1000" dirty="0">
                          <a:effectLst/>
                        </a:rPr>
                        <a:t>Coaching op leefstijl. Les 3</a:t>
                      </a:r>
                      <a:endParaRPr lang="nl-NL" sz="1000" dirty="0">
                        <a:effectLst/>
                        <a:latin typeface="Arial" panose="020B0604020202020204" pitchFamily="34" charset="0"/>
                        <a:ea typeface="Calibri" panose="020F0502020204030204" pitchFamily="34" charset="0"/>
                        <a:cs typeface="Times New Roman" panose="02020603050405020304" pitchFamily="18" charset="0"/>
                      </a:endParaRPr>
                    </a:p>
                  </a:txBody>
                  <a:tcPr marL="15552" marR="15552" marT="0" marB="0" anchor="ctr"/>
                </a:tc>
                <a:tc>
                  <a:txBody>
                    <a:bodyPr/>
                    <a:lstStyle/>
                    <a:p>
                      <a:pPr>
                        <a:lnSpc>
                          <a:spcPct val="107000"/>
                        </a:lnSpc>
                        <a:spcAft>
                          <a:spcPts val="800"/>
                        </a:spcAft>
                      </a:pPr>
                      <a:r>
                        <a:rPr lang="nl-NL" sz="1000">
                          <a:effectLst/>
                        </a:rPr>
                        <a:t>Je begrijpt wat coaching wel en niet is. Je begrijpt bij wie de sleutel tot succes ligt en waarom optimisme het uitgangspunt is. Je bent bekend met de competenties van een goede coach.</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15552" marR="15552" marT="0" marB="0"/>
                </a:tc>
                <a:extLst>
                  <a:ext uri="{0D108BD9-81ED-4DB2-BD59-A6C34878D82A}">
                    <a16:rowId xmlns:a16="http://schemas.microsoft.com/office/drawing/2014/main" val="1871162461"/>
                  </a:ext>
                </a:extLst>
              </a:tr>
              <a:tr h="156624">
                <a:tc>
                  <a:txBody>
                    <a:bodyPr/>
                    <a:lstStyle/>
                    <a:p>
                      <a:pPr>
                        <a:lnSpc>
                          <a:spcPct val="107000"/>
                        </a:lnSpc>
                        <a:spcBef>
                          <a:spcPts val="200"/>
                        </a:spcBef>
                        <a:spcAft>
                          <a:spcPts val="200"/>
                        </a:spcAft>
                        <a:tabLst>
                          <a:tab pos="180340" algn="l"/>
                        </a:tabLst>
                      </a:pPr>
                      <a:r>
                        <a:rPr lang="en-US" sz="1000" dirty="0">
                          <a:effectLst/>
                        </a:rPr>
                        <a:t>Intake. Les  3 </a:t>
                      </a:r>
                      <a:r>
                        <a:rPr lang="en-US" sz="1000" dirty="0" err="1">
                          <a:effectLst/>
                        </a:rPr>
                        <a:t>en</a:t>
                      </a:r>
                      <a:r>
                        <a:rPr lang="en-US" sz="1000" dirty="0">
                          <a:effectLst/>
                        </a:rPr>
                        <a:t> 4</a:t>
                      </a:r>
                      <a:endParaRPr lang="nl-NL" sz="1000" dirty="0">
                        <a:effectLst/>
                        <a:latin typeface="Arial" panose="020B0604020202020204" pitchFamily="34" charset="0"/>
                        <a:ea typeface="Calibri" panose="020F0502020204030204" pitchFamily="34" charset="0"/>
                        <a:cs typeface="Times New Roman" panose="02020603050405020304" pitchFamily="18" charset="0"/>
                      </a:endParaRPr>
                    </a:p>
                  </a:txBody>
                  <a:tcPr marL="15552" marR="15552" marT="0" marB="0" anchor="ctr"/>
                </a:tc>
                <a:tc>
                  <a:txBody>
                    <a:bodyPr/>
                    <a:lstStyle/>
                    <a:p>
                      <a:pPr>
                        <a:lnSpc>
                          <a:spcPct val="107000"/>
                        </a:lnSpc>
                        <a:spcAft>
                          <a:spcPts val="800"/>
                        </a:spcAft>
                      </a:pPr>
                      <a:r>
                        <a:rPr lang="nl-NL" sz="1000">
                          <a:effectLst/>
                        </a:rPr>
                        <a:t>Je weet wat van belang is voor een intaketraject en op welke wijze je handelt als coach.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15552" marR="15552" marT="0" marB="0"/>
                </a:tc>
                <a:extLst>
                  <a:ext uri="{0D108BD9-81ED-4DB2-BD59-A6C34878D82A}">
                    <a16:rowId xmlns:a16="http://schemas.microsoft.com/office/drawing/2014/main" val="2623229485"/>
                  </a:ext>
                </a:extLst>
              </a:tr>
              <a:tr h="292644">
                <a:tc>
                  <a:txBody>
                    <a:bodyPr/>
                    <a:lstStyle/>
                    <a:p>
                      <a:pPr>
                        <a:lnSpc>
                          <a:spcPct val="107000"/>
                        </a:lnSpc>
                        <a:spcBef>
                          <a:spcPts val="200"/>
                        </a:spcBef>
                        <a:spcAft>
                          <a:spcPts val="200"/>
                        </a:spcAft>
                        <a:tabLst>
                          <a:tab pos="180340" algn="l"/>
                        </a:tabLst>
                      </a:pPr>
                      <a:r>
                        <a:rPr lang="nl-NL" sz="1000" dirty="0">
                          <a:effectLst/>
                        </a:rPr>
                        <a:t>SMART (specifiek, meetbaar, acceptabel, realistisch, tijdsgebonden). Les 7</a:t>
                      </a:r>
                      <a:endParaRPr lang="nl-NL" sz="1000" dirty="0">
                        <a:effectLst/>
                        <a:latin typeface="Arial" panose="020B0604020202020204" pitchFamily="34" charset="0"/>
                        <a:ea typeface="Calibri" panose="020F0502020204030204" pitchFamily="34" charset="0"/>
                        <a:cs typeface="Times New Roman" panose="02020603050405020304" pitchFamily="18" charset="0"/>
                      </a:endParaRPr>
                    </a:p>
                  </a:txBody>
                  <a:tcPr marL="15552" marR="15552" marT="0" marB="0" anchor="ctr"/>
                </a:tc>
                <a:tc>
                  <a:txBody>
                    <a:bodyPr/>
                    <a:lstStyle/>
                    <a:p>
                      <a:pPr>
                        <a:lnSpc>
                          <a:spcPct val="107000"/>
                        </a:lnSpc>
                        <a:spcAft>
                          <a:spcPts val="800"/>
                        </a:spcAft>
                      </a:pPr>
                      <a:r>
                        <a:rPr lang="nl-NL" sz="1000">
                          <a:effectLst/>
                        </a:rPr>
                        <a:t>In het kader van een actieplan weet de student met de SMART methode doelen te formuleren.</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15552" marR="15552" marT="0" marB="0"/>
                </a:tc>
                <a:extLst>
                  <a:ext uri="{0D108BD9-81ED-4DB2-BD59-A6C34878D82A}">
                    <a16:rowId xmlns:a16="http://schemas.microsoft.com/office/drawing/2014/main" val="3419044779"/>
                  </a:ext>
                </a:extLst>
              </a:tr>
              <a:tr h="292644">
                <a:tc>
                  <a:txBody>
                    <a:bodyPr/>
                    <a:lstStyle/>
                    <a:p>
                      <a:pPr>
                        <a:lnSpc>
                          <a:spcPct val="107000"/>
                        </a:lnSpc>
                        <a:spcBef>
                          <a:spcPts val="200"/>
                        </a:spcBef>
                        <a:spcAft>
                          <a:spcPts val="200"/>
                        </a:spcAft>
                        <a:tabLst>
                          <a:tab pos="180340" algn="l"/>
                        </a:tabLst>
                      </a:pPr>
                      <a:r>
                        <a:rPr lang="en-US" sz="1000" dirty="0">
                          <a:effectLst/>
                        </a:rPr>
                        <a:t>GROW model. Les 7</a:t>
                      </a:r>
                      <a:endParaRPr lang="nl-NL" sz="1000" dirty="0">
                        <a:effectLst/>
                        <a:latin typeface="Arial" panose="020B0604020202020204" pitchFamily="34" charset="0"/>
                        <a:ea typeface="Calibri" panose="020F0502020204030204" pitchFamily="34" charset="0"/>
                        <a:cs typeface="Times New Roman" panose="02020603050405020304" pitchFamily="18" charset="0"/>
                      </a:endParaRPr>
                    </a:p>
                  </a:txBody>
                  <a:tcPr marL="15552" marR="15552" marT="0" marB="0" anchor="ctr"/>
                </a:tc>
                <a:tc>
                  <a:txBody>
                    <a:bodyPr/>
                    <a:lstStyle/>
                    <a:p>
                      <a:pPr>
                        <a:lnSpc>
                          <a:spcPct val="107000"/>
                        </a:lnSpc>
                        <a:spcAft>
                          <a:spcPts val="800"/>
                        </a:spcAft>
                      </a:pPr>
                      <a:r>
                        <a:rPr lang="nl-NL" sz="1000">
                          <a:effectLst/>
                        </a:rPr>
                        <a:t>Je kunt de verschillende onderdelen van het GROW model benoemen en weet hoe je deze kunt toepassen in een coachgesprek.</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15552" marR="15552" marT="0" marB="0"/>
                </a:tc>
                <a:extLst>
                  <a:ext uri="{0D108BD9-81ED-4DB2-BD59-A6C34878D82A}">
                    <a16:rowId xmlns:a16="http://schemas.microsoft.com/office/drawing/2014/main" val="3806128223"/>
                  </a:ext>
                </a:extLst>
              </a:tr>
              <a:tr h="156624">
                <a:tc>
                  <a:txBody>
                    <a:bodyPr/>
                    <a:lstStyle/>
                    <a:p>
                      <a:pPr>
                        <a:lnSpc>
                          <a:spcPct val="107000"/>
                        </a:lnSpc>
                        <a:spcBef>
                          <a:spcPts val="200"/>
                        </a:spcBef>
                        <a:spcAft>
                          <a:spcPts val="200"/>
                        </a:spcAft>
                        <a:tabLst>
                          <a:tab pos="180340" algn="l"/>
                        </a:tabLst>
                      </a:pPr>
                      <a:r>
                        <a:rPr lang="nl-NL" sz="1000" dirty="0">
                          <a:effectLst/>
                        </a:rPr>
                        <a:t>LSD (luisteren, samenvatten en doorvragen). Les 3 en 7</a:t>
                      </a:r>
                      <a:endParaRPr lang="nl-NL" sz="1000" dirty="0">
                        <a:effectLst/>
                        <a:latin typeface="Arial" panose="020B0604020202020204" pitchFamily="34" charset="0"/>
                        <a:ea typeface="Calibri" panose="020F0502020204030204" pitchFamily="34" charset="0"/>
                        <a:cs typeface="Times New Roman" panose="02020603050405020304" pitchFamily="18" charset="0"/>
                      </a:endParaRPr>
                    </a:p>
                  </a:txBody>
                  <a:tcPr marL="15552" marR="15552" marT="0" marB="0" anchor="ctr"/>
                </a:tc>
                <a:tc>
                  <a:txBody>
                    <a:bodyPr/>
                    <a:lstStyle/>
                    <a:p>
                      <a:pPr>
                        <a:lnSpc>
                          <a:spcPct val="107000"/>
                        </a:lnSpc>
                        <a:spcAft>
                          <a:spcPts val="800"/>
                        </a:spcAft>
                      </a:pPr>
                      <a:r>
                        <a:rPr lang="nl-NL" sz="1000">
                          <a:effectLst/>
                        </a:rPr>
                        <a:t>Je beheerst de techniek van het luisteren samenvatten en doorvragen</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15552" marR="15552" marT="0" marB="0"/>
                </a:tc>
                <a:extLst>
                  <a:ext uri="{0D108BD9-81ED-4DB2-BD59-A6C34878D82A}">
                    <a16:rowId xmlns:a16="http://schemas.microsoft.com/office/drawing/2014/main" val="3920806340"/>
                  </a:ext>
                </a:extLst>
              </a:tr>
              <a:tr h="1193508">
                <a:tc>
                  <a:txBody>
                    <a:bodyPr/>
                    <a:lstStyle/>
                    <a:p>
                      <a:pPr>
                        <a:lnSpc>
                          <a:spcPct val="107000"/>
                        </a:lnSpc>
                        <a:spcBef>
                          <a:spcPts val="200"/>
                        </a:spcBef>
                        <a:spcAft>
                          <a:spcPts val="200"/>
                        </a:spcAft>
                        <a:tabLst>
                          <a:tab pos="180340" algn="l"/>
                        </a:tabLst>
                      </a:pPr>
                      <a:r>
                        <a:rPr lang="nl-NL" sz="1000" dirty="0">
                          <a:effectLst/>
                        </a:rPr>
                        <a:t>Verschillende soorten vragen. Les 3 en 7</a:t>
                      </a:r>
                      <a:endParaRPr lang="nl-NL" sz="1000" dirty="0">
                        <a:effectLst/>
                        <a:latin typeface="Arial" panose="020B0604020202020204" pitchFamily="34" charset="0"/>
                        <a:ea typeface="Calibri" panose="020F0502020204030204" pitchFamily="34" charset="0"/>
                        <a:cs typeface="Times New Roman" panose="02020603050405020304" pitchFamily="18" charset="0"/>
                      </a:endParaRPr>
                    </a:p>
                  </a:txBody>
                  <a:tcPr marL="15552" marR="15552" marT="0" marB="0" anchor="ctr"/>
                </a:tc>
                <a:tc>
                  <a:txBody>
                    <a:bodyPr/>
                    <a:lstStyle/>
                    <a:p>
                      <a:pPr>
                        <a:lnSpc>
                          <a:spcPct val="107000"/>
                        </a:lnSpc>
                        <a:spcAft>
                          <a:spcPts val="800"/>
                        </a:spcAft>
                      </a:pPr>
                      <a:r>
                        <a:rPr lang="nl-NL" sz="1000" dirty="0">
                          <a:effectLst/>
                        </a:rPr>
                        <a:t>Je kunt de verschillende type vragen onderscheiden en toepassen</a:t>
                      </a:r>
                    </a:p>
                    <a:p>
                      <a:pPr marL="342900" lvl="0" indent="-342900">
                        <a:lnSpc>
                          <a:spcPct val="107000"/>
                        </a:lnSpc>
                        <a:buFont typeface="Arial" panose="020B0604020202020204" pitchFamily="34" charset="0"/>
                        <a:buChar char="•"/>
                        <a:tabLst>
                          <a:tab pos="457200" algn="l"/>
                        </a:tabLst>
                      </a:pPr>
                      <a:r>
                        <a:rPr lang="nl-NL" sz="1000" dirty="0">
                          <a:effectLst/>
                        </a:rPr>
                        <a:t>Open vraag, </a:t>
                      </a:r>
                    </a:p>
                    <a:p>
                      <a:pPr marL="342900" lvl="0" indent="-342900">
                        <a:lnSpc>
                          <a:spcPct val="107000"/>
                        </a:lnSpc>
                        <a:buFont typeface="Arial" panose="020B0604020202020204" pitchFamily="34" charset="0"/>
                        <a:buChar char="•"/>
                        <a:tabLst>
                          <a:tab pos="457200" algn="l"/>
                        </a:tabLst>
                      </a:pPr>
                      <a:r>
                        <a:rPr lang="nl-NL" sz="1000" dirty="0">
                          <a:effectLst/>
                        </a:rPr>
                        <a:t>Gesloten vraag</a:t>
                      </a:r>
                    </a:p>
                    <a:p>
                      <a:pPr marL="342900" lvl="0" indent="-342900">
                        <a:lnSpc>
                          <a:spcPct val="107000"/>
                        </a:lnSpc>
                        <a:buFont typeface="Arial" panose="020B0604020202020204" pitchFamily="34" charset="0"/>
                        <a:buChar char="•"/>
                        <a:tabLst>
                          <a:tab pos="457200" algn="l"/>
                        </a:tabLst>
                      </a:pPr>
                      <a:r>
                        <a:rPr lang="nl-NL" sz="1000" dirty="0">
                          <a:effectLst/>
                        </a:rPr>
                        <a:t>Gerichte vraag, open vraag maar toch sturen</a:t>
                      </a:r>
                    </a:p>
                    <a:p>
                      <a:pPr marL="342900" lvl="0" indent="-342900">
                        <a:lnSpc>
                          <a:spcPct val="107000"/>
                        </a:lnSpc>
                        <a:buFont typeface="Arial" panose="020B0604020202020204" pitchFamily="34" charset="0"/>
                        <a:buChar char="•"/>
                        <a:tabLst>
                          <a:tab pos="457200" algn="l"/>
                        </a:tabLst>
                      </a:pPr>
                      <a:r>
                        <a:rPr lang="nl-NL" sz="1000" dirty="0">
                          <a:effectLst/>
                        </a:rPr>
                        <a:t>Keuze vraag, antwoorden zitten al in de vraag</a:t>
                      </a:r>
                    </a:p>
                    <a:p>
                      <a:pPr marL="342900" lvl="0" indent="-342900">
                        <a:lnSpc>
                          <a:spcPct val="107000"/>
                        </a:lnSpc>
                        <a:buFont typeface="Arial" panose="020B0604020202020204" pitchFamily="34" charset="0"/>
                        <a:buChar char="•"/>
                        <a:tabLst>
                          <a:tab pos="457200" algn="l"/>
                        </a:tabLst>
                      </a:pPr>
                      <a:r>
                        <a:rPr lang="nl-NL" sz="1000" dirty="0">
                          <a:effectLst/>
                        </a:rPr>
                        <a:t>Suggestieve vraag</a:t>
                      </a:r>
                    </a:p>
                    <a:p>
                      <a:pPr marL="342900" lvl="0" indent="-342900">
                        <a:lnSpc>
                          <a:spcPct val="107000"/>
                        </a:lnSpc>
                        <a:buFont typeface="Arial" panose="020B0604020202020204" pitchFamily="34" charset="0"/>
                        <a:buChar char="•"/>
                        <a:tabLst>
                          <a:tab pos="457200" algn="l"/>
                        </a:tabLst>
                      </a:pPr>
                      <a:r>
                        <a:rPr lang="nl-NL" sz="1000" dirty="0">
                          <a:effectLst/>
                        </a:rPr>
                        <a:t>Reflecterende vraag.</a:t>
                      </a:r>
                    </a:p>
                    <a:p>
                      <a:pPr marL="342900" lvl="0" indent="-342900">
                        <a:lnSpc>
                          <a:spcPct val="107000"/>
                        </a:lnSpc>
                        <a:buFont typeface="Arial" panose="020B0604020202020204" pitchFamily="34" charset="0"/>
                        <a:buChar char="•"/>
                        <a:tabLst>
                          <a:tab pos="457200" algn="l"/>
                        </a:tabLst>
                      </a:pPr>
                      <a:r>
                        <a:rPr lang="nl-NL" sz="1000" dirty="0">
                          <a:effectLst/>
                        </a:rPr>
                        <a:t>Retorische vraag</a:t>
                      </a:r>
                      <a:endParaRPr lang="nl-NL" sz="1000" dirty="0">
                        <a:effectLst/>
                        <a:latin typeface="Arial" panose="020B0604020202020204" pitchFamily="34" charset="0"/>
                        <a:ea typeface="Calibri" panose="020F0502020204030204" pitchFamily="34" charset="0"/>
                        <a:cs typeface="Times New Roman" panose="02020603050405020304" pitchFamily="18" charset="0"/>
                      </a:endParaRPr>
                    </a:p>
                  </a:txBody>
                  <a:tcPr marL="15552" marR="15552" marT="0" marB="0"/>
                </a:tc>
                <a:extLst>
                  <a:ext uri="{0D108BD9-81ED-4DB2-BD59-A6C34878D82A}">
                    <a16:rowId xmlns:a16="http://schemas.microsoft.com/office/drawing/2014/main" val="1898074011"/>
                  </a:ext>
                </a:extLst>
              </a:tr>
            </a:tbl>
          </a:graphicData>
        </a:graphic>
      </p:graphicFrame>
    </p:spTree>
    <p:extLst>
      <p:ext uri="{BB962C8B-B14F-4D97-AF65-F5344CB8AC3E}">
        <p14:creationId xmlns:p14="http://schemas.microsoft.com/office/powerpoint/2010/main" val="448090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3E78E6B-814E-4B57-8A10-78CC40D33ECA}"/>
              </a:ext>
            </a:extLst>
          </p:cNvPr>
          <p:cNvPicPr>
            <a:picLocks noChangeAspect="1"/>
          </p:cNvPicPr>
          <p:nvPr/>
        </p:nvPicPr>
        <p:blipFill rotWithShape="1">
          <a:blip r:embed="rId2">
            <a:alphaModFix amt="50000"/>
          </a:blip>
          <a:srcRect r="888" b="-1"/>
          <a:stretch/>
        </p:blipFill>
        <p:spPr>
          <a:xfrm>
            <a:off x="20" y="1"/>
            <a:ext cx="12191980" cy="6857999"/>
          </a:xfrm>
          <a:prstGeom prst="rect">
            <a:avLst/>
          </a:prstGeom>
        </p:spPr>
      </p:pic>
      <p:sp>
        <p:nvSpPr>
          <p:cNvPr id="2" name="Titel 1">
            <a:extLst>
              <a:ext uri="{FF2B5EF4-FFF2-40B4-BE49-F238E27FC236}">
                <a16:creationId xmlns:a16="http://schemas.microsoft.com/office/drawing/2014/main" id="{B9195D69-1212-DC48-9CA6-5CC01DF533C0}"/>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dirty="0" err="1">
                <a:solidFill>
                  <a:srgbClr val="FFFFFF"/>
                </a:solidFill>
              </a:rPr>
              <a:t>Overzichten</a:t>
            </a:r>
            <a:r>
              <a:rPr lang="en-US" sz="6000" dirty="0">
                <a:solidFill>
                  <a:srgbClr val="FFFFFF"/>
                </a:solidFill>
              </a:rPr>
              <a:t> </a:t>
            </a:r>
            <a:r>
              <a:rPr lang="en-US" sz="6000">
                <a:solidFill>
                  <a:srgbClr val="FFFFFF"/>
                </a:solidFill>
              </a:rPr>
              <a:t>vitamines</a:t>
            </a:r>
            <a:r>
              <a:rPr lang="en-US" sz="6000" dirty="0">
                <a:solidFill>
                  <a:srgbClr val="FFFFFF"/>
                </a:solidFill>
              </a:rPr>
              <a:t> </a:t>
            </a:r>
            <a:r>
              <a:rPr lang="en-US" sz="6000" dirty="0" err="1">
                <a:solidFill>
                  <a:srgbClr val="FFFFFF"/>
                </a:solidFill>
              </a:rPr>
              <a:t>en</a:t>
            </a:r>
            <a:r>
              <a:rPr lang="en-US" sz="6000" dirty="0">
                <a:solidFill>
                  <a:srgbClr val="FFFFFF"/>
                </a:solidFill>
              </a:rPr>
              <a:t> </a:t>
            </a:r>
            <a:r>
              <a:rPr lang="en-US" sz="6000" dirty="0" err="1">
                <a:solidFill>
                  <a:srgbClr val="FFFFFF"/>
                </a:solidFill>
              </a:rPr>
              <a:t>mineralen</a:t>
            </a:r>
            <a:endParaRPr lang="en-US" sz="6000" dirty="0">
              <a:solidFill>
                <a:srgbClr val="FFFFFF"/>
              </a:solidFill>
            </a:endParaRPr>
          </a:p>
        </p:txBody>
      </p:sp>
      <p:sp>
        <p:nvSpPr>
          <p:cNvPr id="3" name="Tijdelijke aanduiding voor inhoud 2">
            <a:extLst>
              <a:ext uri="{FF2B5EF4-FFF2-40B4-BE49-F238E27FC236}">
                <a16:creationId xmlns:a16="http://schemas.microsoft.com/office/drawing/2014/main" id="{64C3532F-0D81-B24D-A465-CC8079F1E88D}"/>
              </a:ext>
            </a:extLst>
          </p:cNvPr>
          <p:cNvSpPr>
            <a:spLocks noGrp="1"/>
          </p:cNvSpPr>
          <p:nvPr>
            <p:ph idx="1"/>
          </p:nvPr>
        </p:nvSpPr>
        <p:spPr>
          <a:xfrm>
            <a:off x="1524000" y="4159404"/>
            <a:ext cx="9144000" cy="1098395"/>
          </a:xfrm>
        </p:spPr>
        <p:txBody>
          <a:bodyPr vert="horz" lIns="91440" tIns="45720" rIns="91440" bIns="45720" rtlCol="0">
            <a:normAutofit/>
          </a:bodyPr>
          <a:lstStyle/>
          <a:p>
            <a:pPr marL="0" indent="0" algn="ctr">
              <a:buNone/>
            </a:pPr>
            <a:r>
              <a:rPr lang="en-US" sz="2400">
                <a:solidFill>
                  <a:srgbClr val="FFFFFF"/>
                </a:solidFill>
              </a:rPr>
              <a:t>In mapje onder week 8</a:t>
            </a:r>
          </a:p>
        </p:txBody>
      </p:sp>
    </p:spTree>
    <p:extLst>
      <p:ext uri="{BB962C8B-B14F-4D97-AF65-F5344CB8AC3E}">
        <p14:creationId xmlns:p14="http://schemas.microsoft.com/office/powerpoint/2010/main" val="376555985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Fill">
            <a:extLst>
              <a:ext uri="{FF2B5EF4-FFF2-40B4-BE49-F238E27FC236}">
                <a16:creationId xmlns:a16="http://schemas.microsoft.com/office/drawing/2014/main" id="{953EC90C-082B-4667-A29F-E4E4D515A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lor Cover">
            <a:extLst>
              <a:ext uri="{FF2B5EF4-FFF2-40B4-BE49-F238E27FC236}">
                <a16:creationId xmlns:a16="http://schemas.microsoft.com/office/drawing/2014/main" id="{E99FF883-3EBA-49CC-8D77-1EE69E1826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F690C4ED-5E67-4827-AED1-DEC2B100A4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5" name="Color">
              <a:extLst>
                <a:ext uri="{FF2B5EF4-FFF2-40B4-BE49-F238E27FC236}">
                  <a16:creationId xmlns:a16="http://schemas.microsoft.com/office/drawing/2014/main" id="{316B1774-E483-4832-A4C7-1277F99283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a:extLst>
                <a:ext uri="{FF2B5EF4-FFF2-40B4-BE49-F238E27FC236}">
                  <a16:creationId xmlns:a16="http://schemas.microsoft.com/office/drawing/2014/main" id="{CE4BA6BE-9BF5-4DFA-8E3F-C49023E538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19" name="Freeform: Shape 18">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el 1">
            <a:extLst>
              <a:ext uri="{FF2B5EF4-FFF2-40B4-BE49-F238E27FC236}">
                <a16:creationId xmlns:a16="http://schemas.microsoft.com/office/drawing/2014/main" id="{6768D2BB-1784-C742-B525-345DB0D9CB7E}"/>
              </a:ext>
            </a:extLst>
          </p:cNvPr>
          <p:cNvSpPr>
            <a:spLocks noGrp="1"/>
          </p:cNvSpPr>
          <p:nvPr>
            <p:ph type="title"/>
          </p:nvPr>
        </p:nvSpPr>
        <p:spPr>
          <a:xfrm rot="16200000">
            <a:off x="-1171367" y="1793158"/>
            <a:ext cx="5961888" cy="3097947"/>
          </a:xfrm>
        </p:spPr>
        <p:txBody>
          <a:bodyPr anchor="ctr">
            <a:normAutofit/>
          </a:bodyPr>
          <a:lstStyle/>
          <a:p>
            <a:r>
              <a:rPr lang="nl-NL" sz="4800">
                <a:solidFill>
                  <a:schemeClr val="bg1"/>
                </a:solidFill>
              </a:rPr>
              <a:t>Wat heb je geleerd vanuit je LA</a:t>
            </a:r>
          </a:p>
        </p:txBody>
      </p:sp>
      <p:sp>
        <p:nvSpPr>
          <p:cNvPr id="3" name="Tijdelijke aanduiding voor inhoud 2">
            <a:extLst>
              <a:ext uri="{FF2B5EF4-FFF2-40B4-BE49-F238E27FC236}">
                <a16:creationId xmlns:a16="http://schemas.microsoft.com/office/drawing/2014/main" id="{716C658A-A807-2144-B8CE-D29D480980A9}"/>
              </a:ext>
            </a:extLst>
          </p:cNvPr>
          <p:cNvSpPr>
            <a:spLocks noGrp="1"/>
          </p:cNvSpPr>
          <p:nvPr>
            <p:ph idx="1"/>
          </p:nvPr>
        </p:nvSpPr>
        <p:spPr>
          <a:xfrm>
            <a:off x="4280007" y="546341"/>
            <a:ext cx="7262371" cy="2435076"/>
          </a:xfrm>
        </p:spPr>
        <p:txBody>
          <a:bodyPr anchor="ctr">
            <a:normAutofit lnSpcReduction="10000"/>
          </a:bodyPr>
          <a:lstStyle/>
          <a:p>
            <a:r>
              <a:rPr lang="nl-NL" sz="1800" dirty="0">
                <a:solidFill>
                  <a:schemeClr val="tx2"/>
                </a:solidFill>
              </a:rPr>
              <a:t>In groepjes bekijken we wat het LA jullie heeft opgeleverd. Wat was nieuw wat je hebt geleerd over het thema wat je hebt gekozen (koolhydraten, eiwitten, vetten, trends) welke mooie aanvulling of verbetering heb je ontvangen?</a:t>
            </a:r>
          </a:p>
          <a:p>
            <a:r>
              <a:rPr lang="nl-NL" sz="1800" dirty="0">
                <a:solidFill>
                  <a:schemeClr val="tx2"/>
                </a:solidFill>
              </a:rPr>
              <a:t>Gebruik het digitale Whiteboard.</a:t>
            </a:r>
          </a:p>
          <a:p>
            <a:r>
              <a:rPr lang="nl-NL" sz="1800" dirty="0">
                <a:solidFill>
                  <a:schemeClr val="tx2"/>
                </a:solidFill>
              </a:rPr>
              <a:t>Zet steeds op een post-</a:t>
            </a:r>
            <a:r>
              <a:rPr lang="nl-NL" sz="1800" dirty="0" err="1">
                <a:solidFill>
                  <a:schemeClr val="tx2"/>
                </a:solidFill>
              </a:rPr>
              <a:t>it</a:t>
            </a:r>
            <a:endParaRPr lang="nl-NL" sz="1800" dirty="0">
              <a:solidFill>
                <a:schemeClr val="tx2"/>
              </a:solidFill>
            </a:endParaRPr>
          </a:p>
          <a:p>
            <a:r>
              <a:rPr lang="nl-NL" sz="1800" dirty="0">
                <a:solidFill>
                  <a:schemeClr val="tx2"/>
                </a:solidFill>
              </a:rPr>
              <a:t>30 minuten met je groepje aan de slag. </a:t>
            </a:r>
          </a:p>
          <a:p>
            <a:r>
              <a:rPr lang="nl-NL" sz="1800" dirty="0">
                <a:solidFill>
                  <a:schemeClr val="tx2"/>
                </a:solidFill>
              </a:rPr>
              <a:t>Presenteer jullie bevindingen aan de groep </a:t>
            </a:r>
          </a:p>
        </p:txBody>
      </p:sp>
      <p:pic>
        <p:nvPicPr>
          <p:cNvPr id="5" name="Afbeelding 4">
            <a:extLst>
              <a:ext uri="{FF2B5EF4-FFF2-40B4-BE49-F238E27FC236}">
                <a16:creationId xmlns:a16="http://schemas.microsoft.com/office/drawing/2014/main" id="{3A52F414-898D-3A45-8438-9DE306427CE5}"/>
              </a:ext>
            </a:extLst>
          </p:cNvPr>
          <p:cNvPicPr>
            <a:picLocks noChangeAspect="1"/>
          </p:cNvPicPr>
          <p:nvPr/>
        </p:nvPicPr>
        <p:blipFill>
          <a:blip r:embed="rId2"/>
          <a:srcRect t="13384" b="13384"/>
          <a:stretch/>
        </p:blipFill>
        <p:spPr>
          <a:xfrm>
            <a:off x="4337278" y="4337574"/>
            <a:ext cx="4380601" cy="2081173"/>
          </a:xfrm>
          <a:prstGeom prst="rect">
            <a:avLst/>
          </a:prstGeom>
        </p:spPr>
      </p:pic>
    </p:spTree>
    <p:extLst>
      <p:ext uri="{BB962C8B-B14F-4D97-AF65-F5344CB8AC3E}">
        <p14:creationId xmlns:p14="http://schemas.microsoft.com/office/powerpoint/2010/main" val="3167605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16CD31-F938-4E8A-B6F4-D23C5960889B}"/>
              </a:ext>
            </a:extLst>
          </p:cNvPr>
          <p:cNvPicPr>
            <a:picLocks noChangeAspect="1"/>
          </p:cNvPicPr>
          <p:nvPr/>
        </p:nvPicPr>
        <p:blipFill rotWithShape="1">
          <a:blip r:embed="rId2"/>
          <a:srcRect b="15730"/>
          <a:stretch/>
        </p:blipFill>
        <p:spPr>
          <a:xfrm>
            <a:off x="20" y="1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el 1">
            <a:extLst>
              <a:ext uri="{FF2B5EF4-FFF2-40B4-BE49-F238E27FC236}">
                <a16:creationId xmlns:a16="http://schemas.microsoft.com/office/drawing/2014/main" id="{CE2782F8-BEF0-5341-AF59-63648CAC1FE8}"/>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4000"/>
              <a:t>Van wie komt er nog feedback?</a:t>
            </a:r>
          </a:p>
        </p:txBody>
      </p:sp>
      <p:sp>
        <p:nvSpPr>
          <p:cNvPr id="3" name="Tijdelijke aanduiding voor inhoud 2">
            <a:extLst>
              <a:ext uri="{FF2B5EF4-FFF2-40B4-BE49-F238E27FC236}">
                <a16:creationId xmlns:a16="http://schemas.microsoft.com/office/drawing/2014/main" id="{BF91AC77-1BED-4A49-8275-914174118F31}"/>
              </a:ext>
            </a:extLst>
          </p:cNvPr>
          <p:cNvSpPr>
            <a:spLocks noGrp="1"/>
          </p:cNvSpPr>
          <p:nvPr>
            <p:ph idx="1"/>
          </p:nvPr>
        </p:nvSpPr>
        <p:spPr>
          <a:xfrm>
            <a:off x="7782910" y="5242675"/>
            <a:ext cx="4330262" cy="683284"/>
          </a:xfrm>
        </p:spPr>
        <p:txBody>
          <a:bodyPr vert="horz" lIns="91440" tIns="45720" rIns="91440" bIns="45720" rtlCol="0">
            <a:normAutofit/>
          </a:bodyPr>
          <a:lstStyle/>
          <a:p>
            <a:pPr marL="0" indent="0" algn="ctr">
              <a:buNone/>
            </a:pPr>
            <a:r>
              <a:rPr lang="en-US" sz="2000" dirty="0"/>
              <a:t>Planning</a:t>
            </a:r>
          </a:p>
        </p:txBody>
      </p:sp>
      <p:cxnSp>
        <p:nvCxnSpPr>
          <p:cNvPr id="27"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2794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Tijdelijke aanduiding voor inhoud 4">
            <a:extLst>
              <a:ext uri="{FF2B5EF4-FFF2-40B4-BE49-F238E27FC236}">
                <a16:creationId xmlns:a16="http://schemas.microsoft.com/office/drawing/2014/main" id="{4C3FC1E8-19DD-D94F-A2B4-FC4516F7C2CD}"/>
              </a:ext>
            </a:extLst>
          </p:cNvPr>
          <p:cNvPicPr>
            <a:picLocks noGrp="1" noChangeAspect="1"/>
          </p:cNvPicPr>
          <p:nvPr>
            <p:ph idx="1"/>
          </p:nvPr>
        </p:nvPicPr>
        <p:blipFill rotWithShape="1">
          <a:blip r:embed="rId2"/>
          <a:srcRect r="1" b="5457"/>
          <a:stretch/>
        </p:blipFill>
        <p:spPr>
          <a:xfrm>
            <a:off x="5194300" y="495300"/>
            <a:ext cx="6502400" cy="2654300"/>
          </a:xfrm>
          <a:prstGeom prst="rect">
            <a:avLst/>
          </a:prstGeom>
        </p:spPr>
      </p:pic>
      <p:pic>
        <p:nvPicPr>
          <p:cNvPr id="4" name="Afbeelding 3">
            <a:extLst>
              <a:ext uri="{FF2B5EF4-FFF2-40B4-BE49-F238E27FC236}">
                <a16:creationId xmlns:a16="http://schemas.microsoft.com/office/drawing/2014/main" id="{B5496BB3-FED1-5F4C-930E-1439958CF5D4}"/>
              </a:ext>
            </a:extLst>
          </p:cNvPr>
          <p:cNvPicPr>
            <a:picLocks noChangeAspect="1"/>
          </p:cNvPicPr>
          <p:nvPr/>
        </p:nvPicPr>
        <p:blipFill>
          <a:blip r:embed="rId3"/>
          <a:stretch>
            <a:fillRect/>
          </a:stretch>
        </p:blipFill>
        <p:spPr>
          <a:xfrm>
            <a:off x="5194300" y="3213100"/>
            <a:ext cx="6502400" cy="3098800"/>
          </a:xfrm>
          <a:prstGeom prst="rect">
            <a:avLst/>
          </a:prstGeom>
        </p:spPr>
      </p:pic>
      <p:sp>
        <p:nvSpPr>
          <p:cNvPr id="2" name="Titel 1">
            <a:extLst>
              <a:ext uri="{FF2B5EF4-FFF2-40B4-BE49-F238E27FC236}">
                <a16:creationId xmlns:a16="http://schemas.microsoft.com/office/drawing/2014/main" id="{C1F48AFC-454B-C44E-8949-BC151D964B87}"/>
              </a:ext>
            </a:extLst>
          </p:cNvPr>
          <p:cNvSpPr>
            <a:spLocks noGrp="1"/>
          </p:cNvSpPr>
          <p:nvPr>
            <p:ph type="title"/>
          </p:nvPr>
        </p:nvSpPr>
        <p:spPr>
          <a:xfrm>
            <a:off x="863029" y="1012004"/>
            <a:ext cx="3416158" cy="4795408"/>
          </a:xfrm>
        </p:spPr>
        <p:txBody>
          <a:bodyPr vert="horz" lIns="91440" tIns="45720" rIns="91440" bIns="45720" rtlCol="0">
            <a:normAutofit/>
          </a:bodyPr>
          <a:lstStyle/>
          <a:p>
            <a:r>
              <a:rPr lang="en-US" dirty="0">
                <a:solidFill>
                  <a:srgbClr val="FFFFFF"/>
                </a:solidFill>
              </a:rPr>
              <a:t>Lekker even </a:t>
            </a:r>
            <a:r>
              <a:rPr lang="en-US" dirty="0" err="1">
                <a:solidFill>
                  <a:srgbClr val="FFFFFF"/>
                </a:solidFill>
              </a:rPr>
              <a:t>naar</a:t>
            </a:r>
            <a:r>
              <a:rPr lang="en-US" dirty="0">
                <a:solidFill>
                  <a:srgbClr val="FFFFFF"/>
                </a:solidFill>
              </a:rPr>
              <a:t> </a:t>
            </a:r>
            <a:r>
              <a:rPr lang="en-US" dirty="0" err="1">
                <a:solidFill>
                  <a:srgbClr val="FFFFFF"/>
                </a:solidFill>
              </a:rPr>
              <a:t>buiten</a:t>
            </a:r>
            <a:r>
              <a:rPr lang="en-US" dirty="0">
                <a:solidFill>
                  <a:srgbClr val="FFFFFF"/>
                </a:solidFill>
              </a:rPr>
              <a:t>!</a:t>
            </a:r>
          </a:p>
        </p:txBody>
      </p:sp>
    </p:spTree>
    <p:extLst>
      <p:ext uri="{BB962C8B-B14F-4D97-AF65-F5344CB8AC3E}">
        <p14:creationId xmlns:p14="http://schemas.microsoft.com/office/powerpoint/2010/main" val="103768109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1064</Words>
  <Application>Microsoft Macintosh PowerPoint</Application>
  <PresentationFormat>Breedbeeld</PresentationFormat>
  <Paragraphs>102</Paragraphs>
  <Slides>14</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14</vt:i4>
      </vt:variant>
    </vt:vector>
  </HeadingPairs>
  <TitlesOfParts>
    <vt:vector size="18" baseType="lpstr">
      <vt:lpstr>Arial</vt:lpstr>
      <vt:lpstr>Calibri</vt:lpstr>
      <vt:lpstr>Calibri Light</vt:lpstr>
      <vt:lpstr>Kantoorthema</vt:lpstr>
      <vt:lpstr>Lifestyle week 8</vt:lpstr>
      <vt:lpstr>Programma/leerdoelen vandaag</vt:lpstr>
      <vt:lpstr>Interessant!</vt:lpstr>
      <vt:lpstr>Begrippenlijst</vt:lpstr>
      <vt:lpstr>Deel 2</vt:lpstr>
      <vt:lpstr>Overzichten vitamines en mineralen</vt:lpstr>
      <vt:lpstr>Wat heb je geleerd vanuit je LA</vt:lpstr>
      <vt:lpstr>Van wie komt er nog feedback?</vt:lpstr>
      <vt:lpstr>Lekker even naar buiten!</vt:lpstr>
      <vt:lpstr>Laatste stukje beweegtheorie Metabolic Equivalent of Task(MET)-waarde</vt:lpstr>
      <vt:lpstr>Even wat berekenen</vt:lpstr>
      <vt:lpstr>Oplossing</vt:lpstr>
      <vt:lpstr>Wrap up</vt:lpstr>
      <vt:lpstr>Wat hebben jullie nog nodig voor de toets?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Lifestyle week 8</dc:title>
  <dc:creator>Mariska de Rouw</dc:creator>
  <cp:lastModifiedBy>Mariska de Rouw</cp:lastModifiedBy>
  <cp:revision>2</cp:revision>
  <dcterms:created xsi:type="dcterms:W3CDTF">2021-01-15T07:38:34Z</dcterms:created>
  <dcterms:modified xsi:type="dcterms:W3CDTF">2021-01-15T09:01:30Z</dcterms:modified>
</cp:coreProperties>
</file>